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71" r:id="rId8"/>
    <p:sldId id="259" r:id="rId9"/>
    <p:sldId id="260" r:id="rId10"/>
    <p:sldId id="262" r:id="rId11"/>
    <p:sldId id="263" r:id="rId12"/>
    <p:sldId id="261" r:id="rId13"/>
    <p:sldId id="268" r:id="rId14"/>
    <p:sldId id="269" r:id="rId15"/>
    <p:sldId id="264" r:id="rId16"/>
    <p:sldId id="265" r:id="rId17"/>
    <p:sldId id="266" r:id="rId18"/>
    <p:sldId id="267" r:id="rId19"/>
    <p:sldId id="270" r:id="rId20"/>
    <p:sldId id="272" r:id="rId21"/>
    <p:sldId id="273" r:id="rId22"/>
    <p:sldId id="274" r:id="rId23"/>
    <p:sldId id="275" r:id="rId24"/>
    <p:sldId id="277" r:id="rId25"/>
    <p:sldId id="278" r:id="rId26"/>
    <p:sldId id="280" r:id="rId27"/>
    <p:sldId id="281" r:id="rId28"/>
    <p:sldId id="285" r:id="rId29"/>
    <p:sldId id="279" r:id="rId30"/>
    <p:sldId id="282" r:id="rId31"/>
    <p:sldId id="283" r:id="rId32"/>
    <p:sldId id="28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58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4C06D-BA76-48EF-B6A3-805D37061489}" v="6" dt="2025-03-04T19:00:41.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94" autoAdjust="0"/>
  </p:normalViewPr>
  <p:slideViewPr>
    <p:cSldViewPr snapToGrid="0">
      <p:cViewPr varScale="1">
        <p:scale>
          <a:sx n="100" d="100"/>
          <a:sy n="100" d="100"/>
        </p:scale>
        <p:origin x="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GB"/>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EA74828-9DA7-449E-91DE-F648748FC6D0}" type="datetimeFigureOut">
              <a:rPr lang="en-GB" smtClean="0"/>
              <a:t>04/03/2025</a:t>
            </a:fld>
            <a:endParaRPr lang="en-GB"/>
          </a:p>
        </p:txBody>
      </p:sp>
      <p:sp>
        <p:nvSpPr>
          <p:cNvPr id="5" name="Footer Placeholder 4"/>
          <p:cNvSpPr>
            <a:spLocks noGrp="1"/>
          </p:cNvSpPr>
          <p:nvPr>
            <p:ph type="ftr" sz="quarter" idx="11"/>
          </p:nvPr>
        </p:nvSpPr>
        <p:spPr>
          <a:xfrm>
            <a:off x="1371600" y="4323845"/>
            <a:ext cx="6400800" cy="365125"/>
          </a:xfrm>
        </p:spPr>
        <p:txBody>
          <a:bodyPr/>
          <a:lstStyle/>
          <a:p>
            <a:endParaRPr lang="en-GB"/>
          </a:p>
        </p:txBody>
      </p:sp>
      <p:sp>
        <p:nvSpPr>
          <p:cNvPr id="6" name="Slide Number Placeholder 5"/>
          <p:cNvSpPr>
            <a:spLocks noGrp="1"/>
          </p:cNvSpPr>
          <p:nvPr>
            <p:ph type="sldNum" sz="quarter" idx="12"/>
          </p:nvPr>
        </p:nvSpPr>
        <p:spPr>
          <a:xfrm>
            <a:off x="8077200" y="1430866"/>
            <a:ext cx="2743200" cy="365125"/>
          </a:xfrm>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427151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EA74828-9DA7-449E-91DE-F648748FC6D0}"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407157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EA74828-9DA7-449E-91DE-F648748FC6D0}" type="datetimeFigureOut">
              <a:rPr lang="en-GB" smtClean="0"/>
              <a:t>04/03/2025</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834669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EA74828-9DA7-449E-91DE-F648748FC6D0}" type="datetimeFigureOut">
              <a:rPr lang="en-GB" smtClean="0"/>
              <a:t>04/03/2025</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C24A1E6D-D5F7-4441-A278-F8C851B5484D}" type="slidenum">
              <a:rPr lang="en-GB" smtClean="0"/>
              <a:t>‹#›</a:t>
            </a:fld>
            <a:endParaRPr lang="en-GB"/>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6714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EA74828-9DA7-449E-91DE-F648748FC6D0}" type="datetimeFigureOut">
              <a:rPr lang="en-GB" smtClean="0"/>
              <a:t>04/03/2025</a:t>
            </a:fld>
            <a:endParaRPr lang="en-GB"/>
          </a:p>
        </p:txBody>
      </p:sp>
      <p:sp>
        <p:nvSpPr>
          <p:cNvPr id="6" name="Footer Placeholder 5"/>
          <p:cNvSpPr>
            <a:spLocks noGrp="1"/>
          </p:cNvSpPr>
          <p:nvPr>
            <p:ph type="ftr" sz="quarter" idx="11"/>
          </p:nvPr>
        </p:nvSpPr>
        <p:spPr>
          <a:xfrm>
            <a:off x="685800" y="378883"/>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0019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GB"/>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5EA74828-9DA7-449E-91DE-F648748FC6D0}"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018003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5EA74828-9DA7-449E-91DE-F648748FC6D0}"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437121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A74828-9DA7-449E-91DE-F648748FC6D0}"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3156295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5EA74828-9DA7-449E-91DE-F648748FC6D0}" type="datetimeFigureOut">
              <a:rPr lang="en-GB" smtClean="0"/>
              <a:t>04/03/2025</a:t>
            </a:fld>
            <a:endParaRPr lang="en-GB"/>
          </a:p>
        </p:txBody>
      </p:sp>
      <p:sp>
        <p:nvSpPr>
          <p:cNvPr id="5" name="Footer Placeholder 4"/>
          <p:cNvSpPr>
            <a:spLocks noGrp="1"/>
          </p:cNvSpPr>
          <p:nvPr>
            <p:ph type="ftr" sz="quarter" idx="11"/>
          </p:nvPr>
        </p:nvSpPr>
        <p:spPr>
          <a:xfrm>
            <a:off x="685800" y="381000"/>
            <a:ext cx="6991492" cy="36512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365967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A74828-9DA7-449E-91DE-F648748FC6D0}"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39108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GB"/>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EA74828-9DA7-449E-91DE-F648748FC6D0}" type="datetimeFigureOut">
              <a:rPr lang="en-GB" smtClean="0"/>
              <a:t>04/03/2025</a:t>
            </a:fld>
            <a:endParaRPr lang="en-GB"/>
          </a:p>
        </p:txBody>
      </p:sp>
      <p:sp>
        <p:nvSpPr>
          <p:cNvPr id="5" name="Footer Placeholder 4"/>
          <p:cNvSpPr>
            <a:spLocks noGrp="1"/>
          </p:cNvSpPr>
          <p:nvPr>
            <p:ph type="ftr" sz="quarter" idx="11"/>
          </p:nvPr>
        </p:nvSpPr>
        <p:spPr>
          <a:xfrm>
            <a:off x="685800" y="381001"/>
            <a:ext cx="6991492" cy="36406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40504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EA74828-9DA7-449E-91DE-F648748FC6D0}"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88673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GB"/>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EA74828-9DA7-449E-91DE-F648748FC6D0}" type="datetimeFigureOut">
              <a:rPr lang="en-GB" smtClean="0"/>
              <a:t>04/03/2025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08094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EA74828-9DA7-449E-91DE-F648748FC6D0}"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08492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74828-9DA7-449E-91DE-F648748FC6D0}"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56903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GB"/>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EA74828-9DA7-449E-91DE-F648748FC6D0}"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398489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EA74828-9DA7-449E-91DE-F648748FC6D0}"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4A1E6D-D5F7-4441-A278-F8C851B5484D}" type="slidenum">
              <a:rPr lang="en-GB" smtClean="0"/>
              <a:t>‹#›</a:t>
            </a:fld>
            <a:endParaRPr lang="en-GB"/>
          </a:p>
        </p:txBody>
      </p:sp>
    </p:spTree>
    <p:extLst>
      <p:ext uri="{BB962C8B-B14F-4D97-AF65-F5344CB8AC3E}">
        <p14:creationId xmlns:p14="http://schemas.microsoft.com/office/powerpoint/2010/main" val="224105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EA74828-9DA7-449E-91DE-F648748FC6D0}" type="datetimeFigureOut">
              <a:rPr lang="en-GB" smtClean="0"/>
              <a:t>04/03/2025</a:t>
            </a:fld>
            <a:endParaRPr lang="en-GB"/>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24A1E6D-D5F7-4441-A278-F8C851B5484D}" type="slidenum">
              <a:rPr lang="en-GB" smtClean="0"/>
              <a:t>‹#›</a:t>
            </a:fld>
            <a:endParaRPr lang="en-GB"/>
          </a:p>
        </p:txBody>
      </p:sp>
    </p:spTree>
    <p:extLst>
      <p:ext uri="{BB962C8B-B14F-4D97-AF65-F5344CB8AC3E}">
        <p14:creationId xmlns:p14="http://schemas.microsoft.com/office/powerpoint/2010/main" val="32793470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https://www.youtube.com/embed/lH1oZe-6nMI?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_Kd9T5ptT7o?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RKzVywQ4R6Y?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e8MJtBqYB6I?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JGofYE1YuKA?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scbxzUGiQHo?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video" Target="https://www.youtube.com/embed/sxnzymNN7Vw?start=304&amp;feature=oembed" TargetMode="External"/><Relationship Id="rId7" Type="http://schemas.openxmlformats.org/officeDocument/2006/relationships/image" Target="../media/image3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video" Target="https://www.youtube.com/embed/vOIsA8jNEw8?start=770&amp;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UuyCt1GQ3MQ?feature=oemb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0NqkgYn48Q0?feature=oembed" TargetMode="External"/><Relationship Id="rId1" Type="http://schemas.openxmlformats.org/officeDocument/2006/relationships/video" Target="https://www.youtube.com/embed/E1VXFnxd4TM?start=108&amp;feature=oembed" TargetMode="Externa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9F83-28A9-7286-1160-5E7DA0C59D1B}"/>
              </a:ext>
            </a:extLst>
          </p:cNvPr>
          <p:cNvSpPr>
            <a:spLocks noGrp="1"/>
          </p:cNvSpPr>
          <p:nvPr>
            <p:ph type="ctrTitle"/>
          </p:nvPr>
        </p:nvSpPr>
        <p:spPr/>
        <p:txBody>
          <a:bodyPr>
            <a:normAutofit fontScale="90000"/>
          </a:bodyPr>
          <a:lstStyle/>
          <a:p>
            <a:r>
              <a:rPr lang="en-GB" sz="5300" dirty="0" err="1"/>
              <a:t>Fyp</a:t>
            </a:r>
            <a:r>
              <a:rPr lang="en-GB" sz="5300" dirty="0"/>
              <a:t> development slide deck</a:t>
            </a:r>
            <a:br>
              <a:rPr lang="en-GB" dirty="0"/>
            </a:br>
            <a:r>
              <a:rPr lang="en-GB" b="1" dirty="0"/>
              <a:t>stay strong</a:t>
            </a:r>
            <a:br>
              <a:rPr lang="en-GB" dirty="0"/>
            </a:br>
            <a:r>
              <a:rPr lang="en-GB" sz="4000" dirty="0"/>
              <a:t>a narrative game experience</a:t>
            </a:r>
          </a:p>
        </p:txBody>
      </p:sp>
      <p:sp>
        <p:nvSpPr>
          <p:cNvPr id="3" name="Subtitle 2">
            <a:extLst>
              <a:ext uri="{FF2B5EF4-FFF2-40B4-BE49-F238E27FC236}">
                <a16:creationId xmlns:a16="http://schemas.microsoft.com/office/drawing/2014/main" id="{46A6CD41-1DB6-F4C2-1A26-675948C4F037}"/>
              </a:ext>
            </a:extLst>
          </p:cNvPr>
          <p:cNvSpPr>
            <a:spLocks noGrp="1"/>
          </p:cNvSpPr>
          <p:nvPr>
            <p:ph type="subTitle" idx="1"/>
          </p:nvPr>
        </p:nvSpPr>
        <p:spPr/>
        <p:txBody>
          <a:bodyPr/>
          <a:lstStyle/>
          <a:p>
            <a:r>
              <a:rPr lang="en-GB" dirty="0"/>
              <a:t>By Joey Wild</a:t>
            </a:r>
          </a:p>
        </p:txBody>
      </p:sp>
    </p:spTree>
    <p:extLst>
      <p:ext uri="{BB962C8B-B14F-4D97-AF65-F5344CB8AC3E}">
        <p14:creationId xmlns:p14="http://schemas.microsoft.com/office/powerpoint/2010/main" val="2261734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7C4E-0E80-DC44-AF10-42DE4D60C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A5D93-3660-73F3-130E-EB54D7E98EE0}"/>
              </a:ext>
            </a:extLst>
          </p:cNvPr>
          <p:cNvSpPr>
            <a:spLocks noGrp="1"/>
          </p:cNvSpPr>
          <p:nvPr>
            <p:ph type="title"/>
          </p:nvPr>
        </p:nvSpPr>
        <p:spPr/>
        <p:txBody>
          <a:bodyPr/>
          <a:lstStyle/>
          <a:p>
            <a:r>
              <a:rPr lang="en-GB" dirty="0"/>
              <a:t> battle system</a:t>
            </a:r>
          </a:p>
        </p:txBody>
      </p:sp>
      <p:sp>
        <p:nvSpPr>
          <p:cNvPr id="3" name="Content Placeholder 2">
            <a:extLst>
              <a:ext uri="{FF2B5EF4-FFF2-40B4-BE49-F238E27FC236}">
                <a16:creationId xmlns:a16="http://schemas.microsoft.com/office/drawing/2014/main" id="{F99295AC-EB2E-3D32-2B8D-744FF325624B}"/>
              </a:ext>
            </a:extLst>
          </p:cNvPr>
          <p:cNvSpPr>
            <a:spLocks noGrp="1"/>
          </p:cNvSpPr>
          <p:nvPr>
            <p:ph idx="1"/>
          </p:nvPr>
        </p:nvSpPr>
        <p:spPr>
          <a:xfrm>
            <a:off x="0" y="1928450"/>
            <a:ext cx="3467153" cy="4929550"/>
          </a:xfrm>
        </p:spPr>
        <p:txBody>
          <a:bodyPr>
            <a:normAutofit fontScale="92500" lnSpcReduction="10000"/>
          </a:bodyPr>
          <a:lstStyle/>
          <a:p>
            <a:r>
              <a:rPr lang="en-GB" dirty="0"/>
              <a:t>When I was still intending to include combat, I had created the foundation of a turn-based battle system, including:</a:t>
            </a:r>
          </a:p>
          <a:p>
            <a:pPr lvl="1"/>
            <a:r>
              <a:rPr lang="en-GB" dirty="0"/>
              <a:t>Functioning turns, based on party member speed order</a:t>
            </a:r>
          </a:p>
          <a:p>
            <a:pPr lvl="1"/>
            <a:r>
              <a:rPr lang="en-GB" dirty="0"/>
              <a:t>Some functioning moves</a:t>
            </a:r>
          </a:p>
          <a:p>
            <a:pPr lvl="1"/>
            <a:r>
              <a:rPr lang="en-GB" dirty="0"/>
              <a:t>UI elements, such as status effects and buffs/debuffs, and health/mana</a:t>
            </a:r>
          </a:p>
          <a:p>
            <a:pPr lvl="1"/>
            <a:r>
              <a:rPr lang="en-GB" dirty="0"/>
              <a:t>Enemies that take their turn</a:t>
            </a:r>
          </a:p>
          <a:p>
            <a:pPr lvl="1"/>
            <a:r>
              <a:rPr lang="en-GB" dirty="0"/>
              <a:t>Working camera</a:t>
            </a:r>
          </a:p>
          <a:p>
            <a:pPr lvl="1"/>
            <a:endParaRPr lang="en-GB" dirty="0"/>
          </a:p>
        </p:txBody>
      </p:sp>
      <p:pic>
        <p:nvPicPr>
          <p:cNvPr id="4" name="Online Media 3" title="FYP battle system progress">
            <a:hlinkClick r:id="" action="ppaction://media"/>
            <a:extLst>
              <a:ext uri="{FF2B5EF4-FFF2-40B4-BE49-F238E27FC236}">
                <a16:creationId xmlns:a16="http://schemas.microsoft.com/office/drawing/2014/main" id="{38568D1B-D239-D235-664F-F28987A5688F}"/>
              </a:ext>
            </a:extLst>
          </p:cNvPr>
          <p:cNvPicPr>
            <a:picLocks noRot="1" noChangeAspect="1"/>
          </p:cNvPicPr>
          <p:nvPr>
            <a:videoFile r:link="rId1"/>
          </p:nvPr>
        </p:nvPicPr>
        <p:blipFill>
          <a:blip r:embed="rId3"/>
          <a:stretch>
            <a:fillRect/>
          </a:stretch>
        </p:blipFill>
        <p:spPr>
          <a:xfrm>
            <a:off x="3428356" y="1928450"/>
            <a:ext cx="8763644" cy="4929550"/>
          </a:xfrm>
          <a:prstGeom prst="rect">
            <a:avLst/>
          </a:prstGeom>
          <a:ln w="38100">
            <a:solidFill>
              <a:schemeClr val="tx1"/>
            </a:solidFill>
          </a:ln>
        </p:spPr>
      </p:pic>
    </p:spTree>
    <p:extLst>
      <p:ext uri="{BB962C8B-B14F-4D97-AF65-F5344CB8AC3E}">
        <p14:creationId xmlns:p14="http://schemas.microsoft.com/office/powerpoint/2010/main" val="87820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3AE4-EF3E-B93E-90C3-073ECCD30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098B2-5A32-0208-B8F8-82102FDD3CE4}"/>
              </a:ext>
            </a:extLst>
          </p:cNvPr>
          <p:cNvSpPr>
            <a:spLocks noGrp="1"/>
          </p:cNvSpPr>
          <p:nvPr>
            <p:ph type="title"/>
          </p:nvPr>
        </p:nvSpPr>
        <p:spPr>
          <a:xfrm>
            <a:off x="2895600" y="635422"/>
            <a:ext cx="8610600" cy="1293028"/>
          </a:xfrm>
        </p:spPr>
        <p:txBody>
          <a:bodyPr/>
          <a:lstStyle/>
          <a:p>
            <a:r>
              <a:rPr lang="en-GB" dirty="0"/>
              <a:t>Battle system progress notes</a:t>
            </a:r>
          </a:p>
        </p:txBody>
      </p:sp>
      <p:sp>
        <p:nvSpPr>
          <p:cNvPr id="3" name="Content Placeholder 2">
            <a:extLst>
              <a:ext uri="{FF2B5EF4-FFF2-40B4-BE49-F238E27FC236}">
                <a16:creationId xmlns:a16="http://schemas.microsoft.com/office/drawing/2014/main" id="{695D391C-F2E7-FDB7-289C-BE45D43572CD}"/>
              </a:ext>
            </a:extLst>
          </p:cNvPr>
          <p:cNvSpPr>
            <a:spLocks noGrp="1"/>
          </p:cNvSpPr>
          <p:nvPr>
            <p:ph idx="1"/>
          </p:nvPr>
        </p:nvSpPr>
        <p:spPr>
          <a:xfrm>
            <a:off x="0" y="1928450"/>
            <a:ext cx="12192000" cy="4929550"/>
          </a:xfrm>
        </p:spPr>
        <p:txBody>
          <a:bodyPr>
            <a:normAutofit fontScale="92500" lnSpcReduction="10000"/>
          </a:bodyPr>
          <a:lstStyle/>
          <a:p>
            <a:r>
              <a:rPr lang="en-GB" dirty="0"/>
              <a:t>This mainly uses a ‘</a:t>
            </a:r>
            <a:r>
              <a:rPr lang="en-GB" dirty="0" err="1"/>
              <a:t>BattleManager</a:t>
            </a:r>
            <a:r>
              <a:rPr lang="en-GB" dirty="0"/>
              <a:t>’ actor to oversee variables that need to be shared across all actors (the party members and the enemies)</a:t>
            </a:r>
          </a:p>
          <a:p>
            <a:r>
              <a:rPr lang="en-GB" dirty="0" err="1"/>
              <a:t>BattleManager</a:t>
            </a:r>
            <a:r>
              <a:rPr lang="en-GB" dirty="0"/>
              <a:t> also handles universal aspects such as turn number, switching turns between player and enemy, and triggering passing of active turn between party members</a:t>
            </a:r>
          </a:p>
          <a:p>
            <a:r>
              <a:rPr lang="en-GB" dirty="0"/>
              <a:t>There is a small separate part of the level where battles happen. There may be other versions of the ‘arena’ to accommodate different battles in the game (bosses?)</a:t>
            </a:r>
          </a:p>
          <a:p>
            <a:r>
              <a:rPr lang="en-GB" dirty="0"/>
              <a:t>The actors involved in battle are actually different than the follower actors in the dungeon ‘overworld’. The battle actors are children of the </a:t>
            </a:r>
            <a:r>
              <a:rPr lang="en-GB" dirty="0" err="1"/>
              <a:t>playerChar</a:t>
            </a:r>
            <a:r>
              <a:rPr lang="en-GB" dirty="0"/>
              <a:t> class, to share functionality</a:t>
            </a:r>
          </a:p>
          <a:p>
            <a:r>
              <a:rPr lang="en-GB" dirty="0"/>
              <a:t>Moves are data assets, with a hierarchy determining move types and shared functionality amongst them. This is done for modularity in creating and implementing many moves</a:t>
            </a:r>
          </a:p>
          <a:p>
            <a:r>
              <a:rPr lang="en-GB" dirty="0"/>
              <a:t>Currently have 1 attack, buff, debuff, and ailment move (just to prototype and showcase), but these can all be used as a basis for all future moves</a:t>
            </a:r>
          </a:p>
          <a:p>
            <a:r>
              <a:rPr lang="en-GB" dirty="0"/>
              <a:t>Characters (and enemies) have stats - Attack, </a:t>
            </a:r>
            <a:r>
              <a:rPr lang="en-GB" dirty="0" err="1"/>
              <a:t>Defense</a:t>
            </a:r>
            <a:r>
              <a:rPr lang="en-GB" dirty="0"/>
              <a:t>, and Speed - which can be affected by things such as buffs/debuffs, ailments, and the to-be-added bond moves and effects</a:t>
            </a:r>
          </a:p>
          <a:p>
            <a:r>
              <a:rPr lang="en-GB" dirty="0"/>
              <a:t>Enemy moves and AI are to be worked on</a:t>
            </a:r>
          </a:p>
          <a:p>
            <a:pPr lvl="1"/>
            <a:endParaRPr lang="en-GB" dirty="0"/>
          </a:p>
        </p:txBody>
      </p:sp>
    </p:spTree>
    <p:extLst>
      <p:ext uri="{BB962C8B-B14F-4D97-AF65-F5344CB8AC3E}">
        <p14:creationId xmlns:p14="http://schemas.microsoft.com/office/powerpoint/2010/main" val="320722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3AE4-EF3E-B93E-90C3-073ECCD30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098B2-5A32-0208-B8F8-82102FDD3CE4}"/>
              </a:ext>
            </a:extLst>
          </p:cNvPr>
          <p:cNvSpPr>
            <a:spLocks noGrp="1"/>
          </p:cNvSpPr>
          <p:nvPr>
            <p:ph type="title"/>
          </p:nvPr>
        </p:nvSpPr>
        <p:spPr>
          <a:xfrm>
            <a:off x="2895600" y="635422"/>
            <a:ext cx="8610600" cy="1293028"/>
          </a:xfrm>
        </p:spPr>
        <p:txBody>
          <a:bodyPr/>
          <a:lstStyle/>
          <a:p>
            <a:r>
              <a:rPr lang="en-GB" dirty="0"/>
              <a:t>Dialogue system</a:t>
            </a:r>
          </a:p>
        </p:txBody>
      </p:sp>
      <p:sp>
        <p:nvSpPr>
          <p:cNvPr id="3" name="Content Placeholder 2">
            <a:extLst>
              <a:ext uri="{FF2B5EF4-FFF2-40B4-BE49-F238E27FC236}">
                <a16:creationId xmlns:a16="http://schemas.microsoft.com/office/drawing/2014/main" id="{695D391C-F2E7-FDB7-289C-BE45D43572CD}"/>
              </a:ext>
            </a:extLst>
          </p:cNvPr>
          <p:cNvSpPr>
            <a:spLocks noGrp="1"/>
          </p:cNvSpPr>
          <p:nvPr>
            <p:ph idx="1"/>
          </p:nvPr>
        </p:nvSpPr>
        <p:spPr>
          <a:xfrm>
            <a:off x="0" y="1928450"/>
            <a:ext cx="2794457" cy="4929550"/>
          </a:xfrm>
        </p:spPr>
        <p:txBody>
          <a:bodyPr>
            <a:normAutofit fontScale="92500" lnSpcReduction="20000"/>
          </a:bodyPr>
          <a:lstStyle/>
          <a:p>
            <a:r>
              <a:rPr lang="en-GB" dirty="0"/>
              <a:t>I then created a modular cutscene dialogue system, for the purpose of the party bonding scenes</a:t>
            </a:r>
          </a:p>
          <a:p>
            <a:pPr lvl="1"/>
            <a:r>
              <a:rPr lang="en-GB" dirty="0"/>
              <a:t>This allows an array of dialogue struct elements to dynamically produce and play a cutscene</a:t>
            </a:r>
          </a:p>
          <a:p>
            <a:pPr lvl="1"/>
            <a:r>
              <a:rPr lang="en-GB" dirty="0"/>
              <a:t>Dialogue box animations are tailored to the speaker</a:t>
            </a:r>
          </a:p>
          <a:p>
            <a:pPr lvl="1"/>
            <a:r>
              <a:rPr lang="en-GB" dirty="0"/>
              <a:t>A ‘typewriter’ function was made with the help of a tutorial</a:t>
            </a:r>
          </a:p>
          <a:p>
            <a:pPr lvl="1"/>
            <a:endParaRPr lang="en-GB" dirty="0"/>
          </a:p>
        </p:txBody>
      </p:sp>
      <p:pic>
        <p:nvPicPr>
          <p:cNvPr id="5" name="Online Media 4" title="FYP - Dialogue System">
            <a:hlinkClick r:id="" action="ppaction://media"/>
            <a:extLst>
              <a:ext uri="{FF2B5EF4-FFF2-40B4-BE49-F238E27FC236}">
                <a16:creationId xmlns:a16="http://schemas.microsoft.com/office/drawing/2014/main" id="{103E13D3-4284-6E03-1269-A603E43AC2F0}"/>
              </a:ext>
            </a:extLst>
          </p:cNvPr>
          <p:cNvPicPr>
            <a:picLocks noRot="1" noChangeAspect="1"/>
          </p:cNvPicPr>
          <p:nvPr>
            <a:videoFile r:link="rId1"/>
          </p:nvPr>
        </p:nvPicPr>
        <p:blipFill>
          <a:blip r:embed="rId3"/>
          <a:stretch>
            <a:fillRect/>
          </a:stretch>
        </p:blipFill>
        <p:spPr>
          <a:xfrm>
            <a:off x="2794457" y="1563624"/>
            <a:ext cx="9370556" cy="5294376"/>
          </a:xfrm>
          <a:prstGeom prst="rect">
            <a:avLst/>
          </a:prstGeom>
        </p:spPr>
      </p:pic>
    </p:spTree>
    <p:extLst>
      <p:ext uri="{BB962C8B-B14F-4D97-AF65-F5344CB8AC3E}">
        <p14:creationId xmlns:p14="http://schemas.microsoft.com/office/powerpoint/2010/main" val="19176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3AE4-EF3E-B93E-90C3-073ECCD30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098B2-5A32-0208-B8F8-82102FDD3CE4}"/>
              </a:ext>
            </a:extLst>
          </p:cNvPr>
          <p:cNvSpPr>
            <a:spLocks noGrp="1"/>
          </p:cNvSpPr>
          <p:nvPr>
            <p:ph type="title"/>
          </p:nvPr>
        </p:nvSpPr>
        <p:spPr>
          <a:xfrm>
            <a:off x="2895600" y="635422"/>
            <a:ext cx="8610600" cy="1293028"/>
          </a:xfrm>
        </p:spPr>
        <p:txBody>
          <a:bodyPr/>
          <a:lstStyle/>
          <a:p>
            <a:r>
              <a:rPr lang="en-GB" dirty="0"/>
              <a:t>Bonds menu</a:t>
            </a:r>
          </a:p>
        </p:txBody>
      </p:sp>
      <p:sp>
        <p:nvSpPr>
          <p:cNvPr id="3" name="Content Placeholder 2">
            <a:extLst>
              <a:ext uri="{FF2B5EF4-FFF2-40B4-BE49-F238E27FC236}">
                <a16:creationId xmlns:a16="http://schemas.microsoft.com/office/drawing/2014/main" id="{695D391C-F2E7-FDB7-289C-BE45D43572CD}"/>
              </a:ext>
            </a:extLst>
          </p:cNvPr>
          <p:cNvSpPr>
            <a:spLocks noGrp="1"/>
          </p:cNvSpPr>
          <p:nvPr>
            <p:ph idx="1"/>
          </p:nvPr>
        </p:nvSpPr>
        <p:spPr>
          <a:xfrm>
            <a:off x="0" y="1928450"/>
            <a:ext cx="2794457" cy="4929550"/>
          </a:xfrm>
        </p:spPr>
        <p:txBody>
          <a:bodyPr>
            <a:normAutofit fontScale="92500" lnSpcReduction="20000"/>
          </a:bodyPr>
          <a:lstStyle/>
          <a:p>
            <a:r>
              <a:rPr lang="en-GB" dirty="0"/>
              <a:t>Another aspect that was cut due to </a:t>
            </a:r>
            <a:r>
              <a:rPr lang="en-GB" dirty="0" err="1"/>
              <a:t>downscoping</a:t>
            </a:r>
            <a:r>
              <a:rPr lang="en-GB" dirty="0"/>
              <a:t> was the intra-party bond scenes</a:t>
            </a:r>
          </a:p>
          <a:p>
            <a:pPr lvl="1"/>
            <a:r>
              <a:rPr lang="en-GB" dirty="0"/>
              <a:t>For this, I began creating a bonds menu</a:t>
            </a:r>
          </a:p>
          <a:p>
            <a:pPr lvl="1"/>
            <a:r>
              <a:rPr lang="en-GB" dirty="0"/>
              <a:t>This allowed the viewing of bond levels amongst the 4 party members</a:t>
            </a:r>
          </a:p>
          <a:p>
            <a:pPr lvl="1"/>
            <a:r>
              <a:rPr lang="en-GB" dirty="0"/>
              <a:t>This would also show the specific combat abilities members would gain through their bonds</a:t>
            </a:r>
          </a:p>
          <a:p>
            <a:pPr lvl="1"/>
            <a:endParaRPr lang="en-GB" dirty="0"/>
          </a:p>
        </p:txBody>
      </p:sp>
      <p:pic>
        <p:nvPicPr>
          <p:cNvPr id="4" name="Online Media 3" title="FYP - Bonds Menu">
            <a:hlinkClick r:id="" action="ppaction://media"/>
            <a:extLst>
              <a:ext uri="{FF2B5EF4-FFF2-40B4-BE49-F238E27FC236}">
                <a16:creationId xmlns:a16="http://schemas.microsoft.com/office/drawing/2014/main" id="{73C89E88-ABCE-3CA1-84B1-83B4F77CB128}"/>
              </a:ext>
            </a:extLst>
          </p:cNvPr>
          <p:cNvPicPr>
            <a:picLocks noRot="1" noChangeAspect="1"/>
          </p:cNvPicPr>
          <p:nvPr>
            <a:videoFile r:link="rId1"/>
          </p:nvPr>
        </p:nvPicPr>
        <p:blipFill>
          <a:blip r:embed="rId3"/>
          <a:stretch>
            <a:fillRect/>
          </a:stretch>
        </p:blipFill>
        <p:spPr>
          <a:xfrm>
            <a:off x="2794457" y="1563624"/>
            <a:ext cx="9370556" cy="5294376"/>
          </a:xfrm>
          <a:prstGeom prst="rect">
            <a:avLst/>
          </a:prstGeom>
        </p:spPr>
      </p:pic>
    </p:spTree>
    <p:extLst>
      <p:ext uri="{BB962C8B-B14F-4D97-AF65-F5344CB8AC3E}">
        <p14:creationId xmlns:p14="http://schemas.microsoft.com/office/powerpoint/2010/main" val="285679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3AE4-EF3E-B93E-90C3-073ECCD30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098B2-5A32-0208-B8F8-82102FDD3CE4}"/>
              </a:ext>
            </a:extLst>
          </p:cNvPr>
          <p:cNvSpPr>
            <a:spLocks noGrp="1"/>
          </p:cNvSpPr>
          <p:nvPr>
            <p:ph type="title"/>
          </p:nvPr>
        </p:nvSpPr>
        <p:spPr>
          <a:xfrm>
            <a:off x="2895600" y="635422"/>
            <a:ext cx="8610600" cy="1293028"/>
          </a:xfrm>
        </p:spPr>
        <p:txBody>
          <a:bodyPr/>
          <a:lstStyle/>
          <a:p>
            <a:r>
              <a:rPr lang="en-GB" dirty="0"/>
              <a:t>Camp transport</a:t>
            </a:r>
          </a:p>
        </p:txBody>
      </p:sp>
      <p:sp>
        <p:nvSpPr>
          <p:cNvPr id="3" name="Content Placeholder 2">
            <a:extLst>
              <a:ext uri="{FF2B5EF4-FFF2-40B4-BE49-F238E27FC236}">
                <a16:creationId xmlns:a16="http://schemas.microsoft.com/office/drawing/2014/main" id="{695D391C-F2E7-FDB7-289C-BE45D43572CD}"/>
              </a:ext>
            </a:extLst>
          </p:cNvPr>
          <p:cNvSpPr>
            <a:spLocks noGrp="1"/>
          </p:cNvSpPr>
          <p:nvPr>
            <p:ph idx="1"/>
          </p:nvPr>
        </p:nvSpPr>
        <p:spPr>
          <a:xfrm>
            <a:off x="0" y="1928450"/>
            <a:ext cx="2794457" cy="4929550"/>
          </a:xfrm>
        </p:spPr>
        <p:txBody>
          <a:bodyPr>
            <a:normAutofit fontScale="85000" lnSpcReduction="20000"/>
          </a:bodyPr>
          <a:lstStyle/>
          <a:p>
            <a:r>
              <a:rPr lang="en-GB" dirty="0"/>
              <a:t>Another cut element of the project that was developed was a camp to enter between each cycle</a:t>
            </a:r>
          </a:p>
          <a:p>
            <a:pPr lvl="1"/>
            <a:r>
              <a:rPr lang="en-GB" dirty="0"/>
              <a:t>It would use a game instance to maintain persistence of important variables (bond levels and cycle number)</a:t>
            </a:r>
          </a:p>
          <a:p>
            <a:pPr lvl="1"/>
            <a:r>
              <a:rPr lang="en-GB" dirty="0"/>
              <a:t>The beginnings of an interaction system in the camp were made, with a simple UI element for ‘E to interact’</a:t>
            </a:r>
          </a:p>
          <a:p>
            <a:pPr lvl="1"/>
            <a:endParaRPr lang="en-GB" dirty="0"/>
          </a:p>
        </p:txBody>
      </p:sp>
      <p:pic>
        <p:nvPicPr>
          <p:cNvPr id="5" name="Online Media 4" title="FYP - Camp Transport">
            <a:hlinkClick r:id="" action="ppaction://media"/>
            <a:extLst>
              <a:ext uri="{FF2B5EF4-FFF2-40B4-BE49-F238E27FC236}">
                <a16:creationId xmlns:a16="http://schemas.microsoft.com/office/drawing/2014/main" id="{CF967E4A-AB37-5D46-A3A6-4FD4EDF21E0C}"/>
              </a:ext>
            </a:extLst>
          </p:cNvPr>
          <p:cNvPicPr>
            <a:picLocks noRot="1" noChangeAspect="1"/>
          </p:cNvPicPr>
          <p:nvPr>
            <a:videoFile r:link="rId1"/>
          </p:nvPr>
        </p:nvPicPr>
        <p:blipFill>
          <a:blip r:embed="rId3"/>
          <a:stretch>
            <a:fillRect/>
          </a:stretch>
        </p:blipFill>
        <p:spPr>
          <a:xfrm>
            <a:off x="2794457" y="1563624"/>
            <a:ext cx="9370556" cy="5294376"/>
          </a:xfrm>
          <a:prstGeom prst="rect">
            <a:avLst/>
          </a:prstGeom>
        </p:spPr>
      </p:pic>
    </p:spTree>
    <p:extLst>
      <p:ext uri="{BB962C8B-B14F-4D97-AF65-F5344CB8AC3E}">
        <p14:creationId xmlns:p14="http://schemas.microsoft.com/office/powerpoint/2010/main" val="31234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3AE4-EF3E-B93E-90C3-073ECCD30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098B2-5A32-0208-B8F8-82102FDD3CE4}"/>
              </a:ext>
            </a:extLst>
          </p:cNvPr>
          <p:cNvSpPr>
            <a:spLocks noGrp="1"/>
          </p:cNvSpPr>
          <p:nvPr>
            <p:ph type="title"/>
          </p:nvPr>
        </p:nvSpPr>
        <p:spPr>
          <a:xfrm>
            <a:off x="2895600" y="635422"/>
            <a:ext cx="8610600" cy="1293028"/>
          </a:xfrm>
        </p:spPr>
        <p:txBody>
          <a:bodyPr/>
          <a:lstStyle/>
          <a:p>
            <a:r>
              <a:rPr lang="en-GB" dirty="0"/>
              <a:t>Level </a:t>
            </a:r>
            <a:r>
              <a:rPr lang="en-GB" dirty="0" err="1"/>
              <a:t>blockout</a:t>
            </a:r>
            <a:endParaRPr lang="en-GB" dirty="0"/>
          </a:p>
        </p:txBody>
      </p:sp>
      <p:sp>
        <p:nvSpPr>
          <p:cNvPr id="3" name="Content Placeholder 2">
            <a:extLst>
              <a:ext uri="{FF2B5EF4-FFF2-40B4-BE49-F238E27FC236}">
                <a16:creationId xmlns:a16="http://schemas.microsoft.com/office/drawing/2014/main" id="{695D391C-F2E7-FDB7-289C-BE45D43572CD}"/>
              </a:ext>
            </a:extLst>
          </p:cNvPr>
          <p:cNvSpPr>
            <a:spLocks noGrp="1"/>
          </p:cNvSpPr>
          <p:nvPr>
            <p:ph idx="1"/>
          </p:nvPr>
        </p:nvSpPr>
        <p:spPr>
          <a:xfrm>
            <a:off x="0" y="1545337"/>
            <a:ext cx="12192000" cy="549574"/>
          </a:xfrm>
        </p:spPr>
        <p:txBody>
          <a:bodyPr>
            <a:normAutofit/>
          </a:bodyPr>
          <a:lstStyle/>
          <a:p>
            <a:r>
              <a:rPr lang="en-GB" dirty="0"/>
              <a:t>A </a:t>
            </a:r>
            <a:r>
              <a:rPr lang="en-GB" dirty="0" err="1"/>
              <a:t>blockout</a:t>
            </a:r>
            <a:r>
              <a:rPr lang="en-GB" dirty="0"/>
              <a:t> of the level was done at this point, using the map I created as a base</a:t>
            </a:r>
          </a:p>
          <a:p>
            <a:pPr lvl="1"/>
            <a:endParaRPr lang="en-GB" dirty="0"/>
          </a:p>
        </p:txBody>
      </p:sp>
      <p:pic>
        <p:nvPicPr>
          <p:cNvPr id="3074" name="Picture 2">
            <a:extLst>
              <a:ext uri="{FF2B5EF4-FFF2-40B4-BE49-F238E27FC236}">
                <a16:creationId xmlns:a16="http://schemas.microsoft.com/office/drawing/2014/main" id="{C4E1A21E-6314-4DF1-EA8A-4A5D494B9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444" y="1940192"/>
            <a:ext cx="7373112" cy="491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6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074E-3155-B460-9241-243CB5AA8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70905-E804-0EA9-4DC9-50391F1B0988}"/>
              </a:ext>
            </a:extLst>
          </p:cNvPr>
          <p:cNvSpPr>
            <a:spLocks noGrp="1"/>
          </p:cNvSpPr>
          <p:nvPr>
            <p:ph type="title"/>
          </p:nvPr>
        </p:nvSpPr>
        <p:spPr>
          <a:xfrm>
            <a:off x="2895600" y="635422"/>
            <a:ext cx="8610600" cy="1293028"/>
          </a:xfrm>
        </p:spPr>
        <p:txBody>
          <a:bodyPr/>
          <a:lstStyle/>
          <a:p>
            <a:r>
              <a:rPr lang="en-GB" dirty="0"/>
              <a:t>Midpoint progress review</a:t>
            </a:r>
          </a:p>
        </p:txBody>
      </p:sp>
      <p:sp>
        <p:nvSpPr>
          <p:cNvPr id="3" name="Content Placeholder 2">
            <a:extLst>
              <a:ext uri="{FF2B5EF4-FFF2-40B4-BE49-F238E27FC236}">
                <a16:creationId xmlns:a16="http://schemas.microsoft.com/office/drawing/2014/main" id="{AC811915-7C3A-8888-BF16-104A71670A56}"/>
              </a:ext>
            </a:extLst>
          </p:cNvPr>
          <p:cNvSpPr>
            <a:spLocks noGrp="1"/>
          </p:cNvSpPr>
          <p:nvPr>
            <p:ph idx="1"/>
          </p:nvPr>
        </p:nvSpPr>
        <p:spPr>
          <a:xfrm>
            <a:off x="0" y="1545337"/>
            <a:ext cx="12192000" cy="549574"/>
          </a:xfrm>
        </p:spPr>
        <p:txBody>
          <a:bodyPr>
            <a:normAutofit fontScale="55000" lnSpcReduction="20000"/>
          </a:bodyPr>
          <a:lstStyle/>
          <a:p>
            <a:r>
              <a:rPr lang="en-GB" dirty="0"/>
              <a:t>These were the notes I made following my Midpoint review, detailing where I was and how I felt about project progress at </a:t>
            </a:r>
            <a:r>
              <a:rPr lang="en-GB" dirty="0" err="1"/>
              <a:t>thgt</a:t>
            </a:r>
            <a:r>
              <a:rPr lang="en-GB" dirty="0"/>
              <a:t> time in development.</a:t>
            </a:r>
          </a:p>
          <a:p>
            <a:r>
              <a:rPr lang="en-GB" dirty="0"/>
              <a:t>Note this was just before deciding to cut the combat and camp aspects of the project</a:t>
            </a:r>
          </a:p>
          <a:p>
            <a:pPr lvl="1"/>
            <a:endParaRPr lang="en-GB" dirty="0"/>
          </a:p>
        </p:txBody>
      </p:sp>
      <p:pic>
        <p:nvPicPr>
          <p:cNvPr id="9" name="Picture 8" descr="A screenshot of a computer screen&#10;&#10;AI-generated content may be incorrect.">
            <a:extLst>
              <a:ext uri="{FF2B5EF4-FFF2-40B4-BE49-F238E27FC236}">
                <a16:creationId xmlns:a16="http://schemas.microsoft.com/office/drawing/2014/main" id="{887CB2AD-1F7D-A4CA-F1F5-986FD2AE2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789" y="2026747"/>
            <a:ext cx="8368422" cy="4831253"/>
          </a:xfrm>
          <a:prstGeom prst="rect">
            <a:avLst/>
          </a:prstGeom>
        </p:spPr>
      </p:pic>
    </p:spTree>
    <p:extLst>
      <p:ext uri="{BB962C8B-B14F-4D97-AF65-F5344CB8AC3E}">
        <p14:creationId xmlns:p14="http://schemas.microsoft.com/office/powerpoint/2010/main" val="361278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0D6E3-265B-FFB0-B5CC-6D339DAC8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99F19-DB04-7F96-5CF9-4E9921B05E4B}"/>
              </a:ext>
            </a:extLst>
          </p:cNvPr>
          <p:cNvSpPr>
            <a:spLocks noGrp="1"/>
          </p:cNvSpPr>
          <p:nvPr>
            <p:ph type="title"/>
          </p:nvPr>
        </p:nvSpPr>
        <p:spPr>
          <a:xfrm>
            <a:off x="1837944" y="-159171"/>
            <a:ext cx="9503664" cy="1293028"/>
          </a:xfrm>
        </p:spPr>
        <p:txBody>
          <a:bodyPr/>
          <a:lstStyle/>
          <a:p>
            <a:r>
              <a:rPr lang="en-GB" dirty="0"/>
              <a:t>Midpoint-adjusted </a:t>
            </a:r>
            <a:r>
              <a:rPr lang="en-GB" dirty="0" err="1"/>
              <a:t>gantt</a:t>
            </a:r>
            <a:r>
              <a:rPr lang="en-GB" dirty="0"/>
              <a:t> chart</a:t>
            </a:r>
          </a:p>
        </p:txBody>
      </p:sp>
      <p:sp>
        <p:nvSpPr>
          <p:cNvPr id="3" name="Content Placeholder 2">
            <a:extLst>
              <a:ext uri="{FF2B5EF4-FFF2-40B4-BE49-F238E27FC236}">
                <a16:creationId xmlns:a16="http://schemas.microsoft.com/office/drawing/2014/main" id="{92834BBD-3127-9A9E-49F1-03907DFD4FAC}"/>
              </a:ext>
            </a:extLst>
          </p:cNvPr>
          <p:cNvSpPr>
            <a:spLocks noGrp="1"/>
          </p:cNvSpPr>
          <p:nvPr>
            <p:ph idx="1"/>
          </p:nvPr>
        </p:nvSpPr>
        <p:spPr>
          <a:xfrm>
            <a:off x="36576" y="690373"/>
            <a:ext cx="12192000" cy="1234439"/>
          </a:xfrm>
        </p:spPr>
        <p:txBody>
          <a:bodyPr>
            <a:normAutofit/>
          </a:bodyPr>
          <a:lstStyle/>
          <a:p>
            <a:r>
              <a:rPr lang="en-GB" dirty="0"/>
              <a:t>This is the second iteration of my Gantt Chart, adjusted following my midpoint review to account for my progress at the time</a:t>
            </a:r>
          </a:p>
        </p:txBody>
      </p:sp>
      <p:pic>
        <p:nvPicPr>
          <p:cNvPr id="5122" name="Picture 2">
            <a:extLst>
              <a:ext uri="{FF2B5EF4-FFF2-40B4-BE49-F238E27FC236}">
                <a16:creationId xmlns:a16="http://schemas.microsoft.com/office/drawing/2014/main" id="{A900E46F-9DC7-7FDF-5D10-D6252795A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04" y="1354579"/>
            <a:ext cx="10070592" cy="550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41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E6E4-AE50-B631-A3DA-12666D528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B23DA-832D-278B-0D2D-3DDDA87DC205}"/>
              </a:ext>
            </a:extLst>
          </p:cNvPr>
          <p:cNvSpPr>
            <a:spLocks noGrp="1"/>
          </p:cNvSpPr>
          <p:nvPr>
            <p:ph type="title"/>
          </p:nvPr>
        </p:nvSpPr>
        <p:spPr>
          <a:xfrm>
            <a:off x="2895600" y="635422"/>
            <a:ext cx="8610600" cy="1293028"/>
          </a:xfrm>
        </p:spPr>
        <p:txBody>
          <a:bodyPr/>
          <a:lstStyle/>
          <a:p>
            <a:r>
              <a:rPr lang="en-GB" dirty="0"/>
              <a:t>Level mesh out</a:t>
            </a:r>
          </a:p>
        </p:txBody>
      </p:sp>
      <p:sp>
        <p:nvSpPr>
          <p:cNvPr id="3" name="Content Placeholder 2">
            <a:extLst>
              <a:ext uri="{FF2B5EF4-FFF2-40B4-BE49-F238E27FC236}">
                <a16:creationId xmlns:a16="http://schemas.microsoft.com/office/drawing/2014/main" id="{0411BBB4-506F-3F78-864C-71DB59234CC5}"/>
              </a:ext>
            </a:extLst>
          </p:cNvPr>
          <p:cNvSpPr>
            <a:spLocks noGrp="1"/>
          </p:cNvSpPr>
          <p:nvPr>
            <p:ph idx="1"/>
          </p:nvPr>
        </p:nvSpPr>
        <p:spPr>
          <a:xfrm>
            <a:off x="0" y="1545336"/>
            <a:ext cx="4434840" cy="5312663"/>
          </a:xfrm>
        </p:spPr>
        <p:txBody>
          <a:bodyPr>
            <a:normAutofit fontScale="55000" lnSpcReduction="20000"/>
          </a:bodyPr>
          <a:lstStyle/>
          <a:p>
            <a:r>
              <a:rPr lang="en-GB" dirty="0"/>
              <a:t>Shown to the right is the completed mesh out of the level that I had done right after midpoint review.</a:t>
            </a:r>
          </a:p>
          <a:p>
            <a:r>
              <a:rPr lang="en-GB" dirty="0"/>
              <a:t>Also shown is the cut ‘camp’ area, which would have been visited between dungeon cycles. Here is where the player could do activities with the party members and view bond conversations between them</a:t>
            </a:r>
          </a:p>
          <a:p>
            <a:pPr lvl="1"/>
            <a:r>
              <a:rPr lang="en-GB" dirty="0"/>
              <a:t>The dungeon is modelled after a typical school - with a hallway, classrooms, bathroom, principal's office, and hall/gymnasium. However, due to the dreamlike/imagined setting of the dungeon, the layout is 'unrealistically' blended with a park/playground and the kids' bedroom.</a:t>
            </a:r>
          </a:p>
          <a:p>
            <a:pPr lvl="1"/>
            <a:r>
              <a:rPr lang="en-GB" dirty="0"/>
              <a:t>A dark mesh is placed above rooms when they are still locked (as well as doorways being clouded when blocked). The sky/atmosphere itself is dark as well, to create the effect of the dungeon being in a 'blank space' (this was done by editing atmosphere and lighting values). I also eventually include ‘aura’ particles to enhance atmosphere further.</a:t>
            </a:r>
          </a:p>
          <a:p>
            <a:pPr lvl="1"/>
            <a:r>
              <a:rPr lang="en-GB" dirty="0"/>
              <a:t>Also shown is the camp area, which is modelled after a back garden - but again, somewhat dreamlike through having a colourful sky and being set in a forest clearing. The companions are situated where they would be 'hanging out' in the camp (Hamster in the kiddie pool, Robot sitting on the tire swing, and Doll in the gazebo), but animations were planned to be implemented. I also planned to include other actions the player may see them doing (gardening, sitting in tent, using telescope, swinging on roundabout, etc). A day/night phase idea was considered to be implemented in which the player can do one thing in the daytime, and one thing in the night (witness a bond, share a meal, campfire at night, etc). </a:t>
            </a:r>
          </a:p>
          <a:p>
            <a:pPr lvl="1"/>
            <a:r>
              <a:rPr lang="en-GB" dirty="0"/>
              <a:t>As mentioned, while the camp was meshed out, the previous point‘s content was cut in the final project.</a:t>
            </a:r>
          </a:p>
          <a:p>
            <a:pPr lvl="1"/>
            <a:endParaRPr lang="en-GB" dirty="0"/>
          </a:p>
        </p:txBody>
      </p:sp>
      <p:pic>
        <p:nvPicPr>
          <p:cNvPr id="4" name="Online Media 3" title="FYP Level Mesh Out Showcase">
            <a:hlinkClick r:id="" action="ppaction://media"/>
            <a:extLst>
              <a:ext uri="{FF2B5EF4-FFF2-40B4-BE49-F238E27FC236}">
                <a16:creationId xmlns:a16="http://schemas.microsoft.com/office/drawing/2014/main" id="{475845F4-CCE1-0DB4-5913-7C662D56A6D0}"/>
              </a:ext>
            </a:extLst>
          </p:cNvPr>
          <p:cNvPicPr>
            <a:picLocks noRot="1" noChangeAspect="1"/>
          </p:cNvPicPr>
          <p:nvPr>
            <a:videoFile r:link="rId1"/>
          </p:nvPr>
        </p:nvPicPr>
        <p:blipFill>
          <a:blip r:embed="rId3"/>
          <a:stretch>
            <a:fillRect/>
          </a:stretch>
        </p:blipFill>
        <p:spPr>
          <a:xfrm>
            <a:off x="4434840" y="1928450"/>
            <a:ext cx="7757160" cy="4382805"/>
          </a:xfrm>
          <a:prstGeom prst="rect">
            <a:avLst/>
          </a:prstGeom>
        </p:spPr>
      </p:pic>
    </p:spTree>
    <p:extLst>
      <p:ext uri="{BB962C8B-B14F-4D97-AF65-F5344CB8AC3E}">
        <p14:creationId xmlns:p14="http://schemas.microsoft.com/office/powerpoint/2010/main" val="18761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E6E4-AE50-B631-A3DA-12666D528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B23DA-832D-278B-0D2D-3DDDA87DC205}"/>
              </a:ext>
            </a:extLst>
          </p:cNvPr>
          <p:cNvSpPr>
            <a:spLocks noGrp="1"/>
          </p:cNvSpPr>
          <p:nvPr>
            <p:ph type="title"/>
          </p:nvPr>
        </p:nvSpPr>
        <p:spPr>
          <a:xfrm>
            <a:off x="2895600" y="635422"/>
            <a:ext cx="8610600" cy="1293028"/>
          </a:xfrm>
        </p:spPr>
        <p:txBody>
          <a:bodyPr/>
          <a:lstStyle/>
          <a:p>
            <a:r>
              <a:rPr lang="en-GB" dirty="0"/>
              <a:t>Level design elements</a:t>
            </a:r>
          </a:p>
        </p:txBody>
      </p:sp>
      <p:sp>
        <p:nvSpPr>
          <p:cNvPr id="3" name="Content Placeholder 2">
            <a:extLst>
              <a:ext uri="{FF2B5EF4-FFF2-40B4-BE49-F238E27FC236}">
                <a16:creationId xmlns:a16="http://schemas.microsoft.com/office/drawing/2014/main" id="{0411BBB4-506F-3F78-864C-71DB59234CC5}"/>
              </a:ext>
            </a:extLst>
          </p:cNvPr>
          <p:cNvSpPr>
            <a:spLocks noGrp="1"/>
          </p:cNvSpPr>
          <p:nvPr>
            <p:ph idx="1"/>
          </p:nvPr>
        </p:nvSpPr>
        <p:spPr>
          <a:xfrm>
            <a:off x="0" y="1545336"/>
            <a:ext cx="6784848" cy="5312663"/>
          </a:xfrm>
        </p:spPr>
        <p:txBody>
          <a:bodyPr>
            <a:normAutofit lnSpcReduction="10000"/>
          </a:bodyPr>
          <a:lstStyle/>
          <a:p>
            <a:r>
              <a:rPr lang="en-GB" b="1" dirty="0"/>
              <a:t>Automatically-tiling material: </a:t>
            </a:r>
            <a:r>
              <a:rPr lang="en-GB" dirty="0"/>
              <a:t>I created a parent material which uses </a:t>
            </a:r>
            <a:r>
              <a:rPr lang="en-GB" dirty="0" err="1"/>
              <a:t>WorldAlignedTexture</a:t>
            </a:r>
            <a:r>
              <a:rPr lang="en-GB" dirty="0"/>
              <a:t> to avoid textures stretching as I rescale walls and flooring. This greatly streamlined the process of assigning materials to walls and floors of the level.</a:t>
            </a:r>
          </a:p>
          <a:p>
            <a:endParaRPr lang="en-GB" dirty="0"/>
          </a:p>
          <a:p>
            <a:r>
              <a:rPr lang="en-GB" b="1" dirty="0"/>
              <a:t>Collision boxes to prevent jumping onto and over walls: </a:t>
            </a:r>
            <a:r>
              <a:rPr lang="en-GB" dirty="0"/>
              <a:t>I discovered that the player could traverse objects to climb the separating walls of the dungeon, in some places. So, to stop this I placed collision boxes which block the player, lining the tops of all the walls. These collision boxes ignore Cameras though (as do all objects in the level), in order to prevent the camera suddenly shifting. This solution became obsolete as I decided to omit jumping from player controls</a:t>
            </a:r>
          </a:p>
        </p:txBody>
      </p:sp>
      <p:pic>
        <p:nvPicPr>
          <p:cNvPr id="5" name="Picture 4">
            <a:extLst>
              <a:ext uri="{FF2B5EF4-FFF2-40B4-BE49-F238E27FC236}">
                <a16:creationId xmlns:a16="http://schemas.microsoft.com/office/drawing/2014/main" id="{7B06A4A4-0AED-777E-9C97-C0AB91D9BD32}"/>
              </a:ext>
            </a:extLst>
          </p:cNvPr>
          <p:cNvPicPr>
            <a:picLocks noChangeAspect="1"/>
          </p:cNvPicPr>
          <p:nvPr/>
        </p:nvPicPr>
        <p:blipFill>
          <a:blip r:embed="rId2"/>
          <a:stretch>
            <a:fillRect/>
          </a:stretch>
        </p:blipFill>
        <p:spPr>
          <a:xfrm>
            <a:off x="7534656" y="1545336"/>
            <a:ext cx="4624000" cy="2673250"/>
          </a:xfrm>
          <a:prstGeom prst="rect">
            <a:avLst/>
          </a:prstGeom>
        </p:spPr>
      </p:pic>
      <p:pic>
        <p:nvPicPr>
          <p:cNvPr id="6146" name="Picture 2">
            <a:extLst>
              <a:ext uri="{FF2B5EF4-FFF2-40B4-BE49-F238E27FC236}">
                <a16:creationId xmlns:a16="http://schemas.microsoft.com/office/drawing/2014/main" id="{60B29CFE-0A9B-5292-F97B-12A3DBDF8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055" y="4375212"/>
            <a:ext cx="5285601" cy="248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13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4075-7346-536D-B650-650C19D659A3}"/>
              </a:ext>
            </a:extLst>
          </p:cNvPr>
          <p:cNvSpPr>
            <a:spLocks noGrp="1"/>
          </p:cNvSpPr>
          <p:nvPr>
            <p:ph type="title"/>
          </p:nvPr>
        </p:nvSpPr>
        <p:spPr/>
        <p:txBody>
          <a:bodyPr/>
          <a:lstStyle/>
          <a:p>
            <a:r>
              <a:rPr lang="en-GB" dirty="0"/>
              <a:t>The initial Project problem</a:t>
            </a:r>
          </a:p>
        </p:txBody>
      </p:sp>
      <p:sp>
        <p:nvSpPr>
          <p:cNvPr id="3" name="Content Placeholder 2">
            <a:extLst>
              <a:ext uri="{FF2B5EF4-FFF2-40B4-BE49-F238E27FC236}">
                <a16:creationId xmlns:a16="http://schemas.microsoft.com/office/drawing/2014/main" id="{92755FAC-8DC7-2D8E-FA90-D71722B186FA}"/>
              </a:ext>
            </a:extLst>
          </p:cNvPr>
          <p:cNvSpPr>
            <a:spLocks noGrp="1"/>
          </p:cNvSpPr>
          <p:nvPr>
            <p:ph idx="1"/>
          </p:nvPr>
        </p:nvSpPr>
        <p:spPr>
          <a:xfrm>
            <a:off x="0" y="1719073"/>
            <a:ext cx="12192000" cy="905255"/>
          </a:xfrm>
        </p:spPr>
        <p:txBody>
          <a:bodyPr>
            <a:normAutofit fontScale="77500" lnSpcReduction="20000"/>
          </a:bodyPr>
          <a:lstStyle/>
          <a:p>
            <a:r>
              <a:rPr lang="en-GB" dirty="0"/>
              <a:t>The initial problem was </a:t>
            </a:r>
            <a:r>
              <a:rPr lang="en-GB" b="1" dirty="0"/>
              <a:t>addressing the disconnect between conventional gameplay and narrative in games, and creating an experience that forms interplay between the two.</a:t>
            </a:r>
          </a:p>
          <a:p>
            <a:pPr lvl="1"/>
            <a:r>
              <a:rPr lang="en-GB" dirty="0"/>
              <a:t>I was going to approach the project with the main inspirations of Fire Emblem and particularly Persona, implementing a turn-based battle system which is impacted by forging bonds amongst the party members.</a:t>
            </a:r>
          </a:p>
        </p:txBody>
      </p:sp>
      <p:pic>
        <p:nvPicPr>
          <p:cNvPr id="5" name="Picture 4" descr="A close up of text&#10;&#10;AI-generated content may be incorrect.">
            <a:extLst>
              <a:ext uri="{FF2B5EF4-FFF2-40B4-BE49-F238E27FC236}">
                <a16:creationId xmlns:a16="http://schemas.microsoft.com/office/drawing/2014/main" id="{7FDFE01F-F9CA-FA43-12CB-7B8E56FAA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83" y="2624328"/>
            <a:ext cx="10940234" cy="4136747"/>
          </a:xfrm>
          <a:prstGeom prst="rect">
            <a:avLst/>
          </a:prstGeom>
        </p:spPr>
      </p:pic>
    </p:spTree>
    <p:extLst>
      <p:ext uri="{BB962C8B-B14F-4D97-AF65-F5344CB8AC3E}">
        <p14:creationId xmlns:p14="http://schemas.microsoft.com/office/powerpoint/2010/main" val="183149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B91A4-A7DD-E60B-A0BE-EC547A065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7F66B-9EDA-18DD-900C-1B2BC528330F}"/>
              </a:ext>
            </a:extLst>
          </p:cNvPr>
          <p:cNvSpPr>
            <a:spLocks noGrp="1"/>
          </p:cNvSpPr>
          <p:nvPr>
            <p:ph type="title"/>
          </p:nvPr>
        </p:nvSpPr>
        <p:spPr>
          <a:xfrm>
            <a:off x="2039112" y="635422"/>
            <a:ext cx="9467088" cy="1293028"/>
          </a:xfrm>
        </p:spPr>
        <p:txBody>
          <a:bodyPr/>
          <a:lstStyle/>
          <a:p>
            <a:r>
              <a:rPr lang="en-GB" dirty="0"/>
              <a:t>The pivot of the project problem</a:t>
            </a:r>
          </a:p>
        </p:txBody>
      </p:sp>
      <p:sp>
        <p:nvSpPr>
          <p:cNvPr id="3" name="Content Placeholder 2">
            <a:extLst>
              <a:ext uri="{FF2B5EF4-FFF2-40B4-BE49-F238E27FC236}">
                <a16:creationId xmlns:a16="http://schemas.microsoft.com/office/drawing/2014/main" id="{DE4DECC0-A4BA-1E9C-37AD-8049179F8D95}"/>
              </a:ext>
            </a:extLst>
          </p:cNvPr>
          <p:cNvSpPr>
            <a:spLocks noGrp="1"/>
          </p:cNvSpPr>
          <p:nvPr>
            <p:ph idx="1"/>
          </p:nvPr>
        </p:nvSpPr>
        <p:spPr>
          <a:xfrm>
            <a:off x="0" y="1545337"/>
            <a:ext cx="12192000" cy="1042416"/>
          </a:xfrm>
        </p:spPr>
        <p:txBody>
          <a:bodyPr>
            <a:normAutofit fontScale="70000" lnSpcReduction="20000"/>
          </a:bodyPr>
          <a:lstStyle/>
          <a:p>
            <a:r>
              <a:rPr lang="en-GB" dirty="0"/>
              <a:t>It was at this point in development that I decided to do the pivot in focus for the project, moving away from the combat-narrative interplay towards an emotional narrative experience.</a:t>
            </a:r>
          </a:p>
          <a:p>
            <a:r>
              <a:rPr lang="en-GB" dirty="0"/>
              <a:t>Notes on this pivot made at the time were shown near the beginning of this presentation (the original and new idea). Further notes on the new goal of the pivot are shown below. (Some elements were still changed or excluded in the final project, mostly the point about </a:t>
            </a:r>
            <a:r>
              <a:rPr lang="en-GB" b="1" dirty="0"/>
              <a:t>activities in the camp / finding items / bonds unlocking dungeon areas</a:t>
            </a:r>
            <a:r>
              <a:rPr lang="en-GB" dirty="0"/>
              <a:t>):</a:t>
            </a:r>
          </a:p>
        </p:txBody>
      </p:sp>
      <p:pic>
        <p:nvPicPr>
          <p:cNvPr id="7170" name="Picture 2">
            <a:extLst>
              <a:ext uri="{FF2B5EF4-FFF2-40B4-BE49-F238E27FC236}">
                <a16:creationId xmlns:a16="http://schemas.microsoft.com/office/drawing/2014/main" id="{DF91A985-7ECA-73FE-84A0-2A4CBAC86D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33" b="4834"/>
          <a:stretch/>
        </p:blipFill>
        <p:spPr bwMode="auto">
          <a:xfrm>
            <a:off x="1675283" y="2539512"/>
            <a:ext cx="8841434" cy="431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2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E6E4-AE50-B631-A3DA-12666D528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B23DA-832D-278B-0D2D-3DDDA87DC205}"/>
              </a:ext>
            </a:extLst>
          </p:cNvPr>
          <p:cNvSpPr>
            <a:spLocks noGrp="1"/>
          </p:cNvSpPr>
          <p:nvPr>
            <p:ph type="title"/>
          </p:nvPr>
        </p:nvSpPr>
        <p:spPr>
          <a:xfrm>
            <a:off x="2895600" y="635422"/>
            <a:ext cx="8610600" cy="1293028"/>
          </a:xfrm>
        </p:spPr>
        <p:txBody>
          <a:bodyPr/>
          <a:lstStyle/>
          <a:p>
            <a:r>
              <a:rPr lang="en-GB" dirty="0"/>
              <a:t>Memory dialogue cutscene</a:t>
            </a:r>
          </a:p>
        </p:txBody>
      </p:sp>
      <p:sp>
        <p:nvSpPr>
          <p:cNvPr id="3" name="Content Placeholder 2">
            <a:extLst>
              <a:ext uri="{FF2B5EF4-FFF2-40B4-BE49-F238E27FC236}">
                <a16:creationId xmlns:a16="http://schemas.microsoft.com/office/drawing/2014/main" id="{0411BBB4-506F-3F78-864C-71DB59234CC5}"/>
              </a:ext>
            </a:extLst>
          </p:cNvPr>
          <p:cNvSpPr>
            <a:spLocks noGrp="1"/>
          </p:cNvSpPr>
          <p:nvPr>
            <p:ph idx="1"/>
          </p:nvPr>
        </p:nvSpPr>
        <p:spPr>
          <a:xfrm>
            <a:off x="0" y="1545336"/>
            <a:ext cx="4434840" cy="5312663"/>
          </a:xfrm>
        </p:spPr>
        <p:txBody>
          <a:bodyPr>
            <a:normAutofit fontScale="77500" lnSpcReduction="20000"/>
          </a:bodyPr>
          <a:lstStyle/>
          <a:p>
            <a:pPr lvl="1"/>
            <a:r>
              <a:rPr lang="en-GB" dirty="0"/>
              <a:t>Given the pivot in the direction of the project, I have altered the game loop to now be the player's party searching for memories in the 'dungeon' landscape. These memories contain short written scenes from the child's mind. Dialogue lines will be colour coded to different speakers.</a:t>
            </a:r>
          </a:p>
          <a:p>
            <a:pPr lvl="2"/>
            <a:r>
              <a:rPr lang="en-GB" dirty="0"/>
              <a:t>A sequence is used to act as the backdrop to the scene, with a dreamlike material overlaid to create the psychedelic/mental effect desired. The sequence also applies gradual colour temperature changes and chromatic aberration to match different emotional ambience for the rooms.</a:t>
            </a:r>
          </a:p>
          <a:p>
            <a:pPr lvl="2"/>
            <a:r>
              <a:rPr lang="en-GB" dirty="0"/>
              <a:t>Memories are not voice acted, but appropriate ambience (emotion-themed music) is implemented.</a:t>
            </a:r>
          </a:p>
          <a:p>
            <a:pPr lvl="2"/>
            <a:r>
              <a:rPr lang="en-GB" dirty="0"/>
              <a:t>Memories are the key behind progressing the story and unlocking more of the dungeon. </a:t>
            </a:r>
          </a:p>
          <a:p>
            <a:pPr lvl="2"/>
            <a:r>
              <a:rPr lang="en-GB" dirty="0"/>
              <a:t>This memory dialogue system is separate from the party-member-bonding dialogue system shown in earlier posts (as those feature character art and unique dialogue boxes for characters).</a:t>
            </a:r>
          </a:p>
        </p:txBody>
      </p:sp>
      <p:pic>
        <p:nvPicPr>
          <p:cNvPr id="5" name="Online Media 4" title="FYP - Memory Dialogue Cutscene">
            <a:hlinkClick r:id="" action="ppaction://media"/>
            <a:extLst>
              <a:ext uri="{FF2B5EF4-FFF2-40B4-BE49-F238E27FC236}">
                <a16:creationId xmlns:a16="http://schemas.microsoft.com/office/drawing/2014/main" id="{DBEE93B0-9B30-53BC-08DF-E22AC7822B9E}"/>
              </a:ext>
            </a:extLst>
          </p:cNvPr>
          <p:cNvPicPr>
            <a:picLocks noRot="1" noChangeAspect="1"/>
          </p:cNvPicPr>
          <p:nvPr>
            <a:videoFile r:link="rId1"/>
          </p:nvPr>
        </p:nvPicPr>
        <p:blipFill>
          <a:blip r:embed="rId3"/>
          <a:stretch>
            <a:fillRect/>
          </a:stretch>
        </p:blipFill>
        <p:spPr>
          <a:xfrm>
            <a:off x="4434840" y="1928450"/>
            <a:ext cx="7735968" cy="4370832"/>
          </a:xfrm>
          <a:prstGeom prst="rect">
            <a:avLst/>
          </a:prstGeom>
        </p:spPr>
      </p:pic>
    </p:spTree>
    <p:extLst>
      <p:ext uri="{BB962C8B-B14F-4D97-AF65-F5344CB8AC3E}">
        <p14:creationId xmlns:p14="http://schemas.microsoft.com/office/powerpoint/2010/main" val="47943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E6E4-AE50-B631-A3DA-12666D528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B23DA-832D-278B-0D2D-3DDDA87DC205}"/>
              </a:ext>
            </a:extLst>
          </p:cNvPr>
          <p:cNvSpPr>
            <a:spLocks noGrp="1"/>
          </p:cNvSpPr>
          <p:nvPr>
            <p:ph type="title"/>
          </p:nvPr>
        </p:nvSpPr>
        <p:spPr>
          <a:xfrm>
            <a:off x="2895600" y="635422"/>
            <a:ext cx="8610600" cy="1293028"/>
          </a:xfrm>
        </p:spPr>
        <p:txBody>
          <a:bodyPr/>
          <a:lstStyle/>
          <a:p>
            <a:r>
              <a:rPr lang="en-GB" dirty="0"/>
              <a:t>Narrative planning</a:t>
            </a:r>
          </a:p>
        </p:txBody>
      </p:sp>
      <p:sp>
        <p:nvSpPr>
          <p:cNvPr id="3" name="Content Placeholder 2">
            <a:extLst>
              <a:ext uri="{FF2B5EF4-FFF2-40B4-BE49-F238E27FC236}">
                <a16:creationId xmlns:a16="http://schemas.microsoft.com/office/drawing/2014/main" id="{0411BBB4-506F-3F78-864C-71DB59234CC5}"/>
              </a:ext>
            </a:extLst>
          </p:cNvPr>
          <p:cNvSpPr>
            <a:spLocks noGrp="1"/>
          </p:cNvSpPr>
          <p:nvPr>
            <p:ph idx="1"/>
          </p:nvPr>
        </p:nvSpPr>
        <p:spPr>
          <a:xfrm>
            <a:off x="0" y="1545337"/>
            <a:ext cx="12192000" cy="383113"/>
          </a:xfrm>
        </p:spPr>
        <p:txBody>
          <a:bodyPr>
            <a:normAutofit fontScale="62500" lnSpcReduction="20000"/>
          </a:bodyPr>
          <a:lstStyle/>
          <a:p>
            <a:pPr lvl="1"/>
            <a:r>
              <a:rPr lang="en-GB" dirty="0"/>
              <a:t>Shown below is the narrative plan I created, laying out both each memory type’s storyline (each step of the memories), and the overall storyline of the game:</a:t>
            </a:r>
          </a:p>
        </p:txBody>
      </p:sp>
      <p:sp>
        <p:nvSpPr>
          <p:cNvPr id="4" name="Rectangle 3">
            <a:extLst>
              <a:ext uri="{FF2B5EF4-FFF2-40B4-BE49-F238E27FC236}">
                <a16:creationId xmlns:a16="http://schemas.microsoft.com/office/drawing/2014/main" id="{FAC89F62-5E8E-9CCF-79BD-2544BC505E52}"/>
              </a:ext>
            </a:extLst>
          </p:cNvPr>
          <p:cNvSpPr/>
          <p:nvPr/>
        </p:nvSpPr>
        <p:spPr>
          <a:xfrm>
            <a:off x="204216" y="2029968"/>
            <a:ext cx="2100072" cy="46725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ANGER:</a:t>
            </a:r>
          </a:p>
          <a:p>
            <a:pPr rtl="0" fontAlgn="base">
              <a:buFont typeface="+mj-lt"/>
              <a:buAutoNum type="arabicPeriod"/>
            </a:pPr>
            <a:r>
              <a:rPr lang="en-GB" sz="1400" b="0" i="0" u="none" strike="noStrike" dirty="0">
                <a:solidFill>
                  <a:schemeClr val="tx1"/>
                </a:solidFill>
                <a:effectLst/>
                <a:latin typeface="Century Gothic" panose="020B0502020202020204" pitchFamily="34" charset="0"/>
              </a:rPr>
              <a:t>Fighting with sister in bedroom - BEDROOM</a:t>
            </a:r>
          </a:p>
          <a:p>
            <a:pPr rtl="0" fontAlgn="base">
              <a:buFont typeface="+mj-lt"/>
              <a:buAutoNum type="arabicPeriod"/>
            </a:pPr>
            <a:r>
              <a:rPr lang="en-GB" sz="1400" b="0" i="0" u="none" strike="noStrike" dirty="0">
                <a:solidFill>
                  <a:schemeClr val="tx1"/>
                </a:solidFill>
                <a:effectLst/>
                <a:latin typeface="Century Gothic" panose="020B0502020202020204" pitchFamily="34" charset="0"/>
              </a:rPr>
              <a:t>Playing with sister in park, still fighting, bullies bother the two of them - PARK</a:t>
            </a:r>
          </a:p>
          <a:p>
            <a:pPr rtl="0" fontAlgn="base">
              <a:buFont typeface="+mj-lt"/>
              <a:buAutoNum type="arabicPeriod"/>
            </a:pPr>
            <a:r>
              <a:rPr lang="en-GB" sz="1400" b="0" i="0" u="none" strike="noStrike" dirty="0">
                <a:solidFill>
                  <a:schemeClr val="tx1"/>
                </a:solidFill>
                <a:effectLst/>
                <a:latin typeface="Century Gothic" panose="020B0502020202020204" pitchFamily="34" charset="0"/>
              </a:rPr>
              <a:t>Worse fight at home with sister - BEDROOM</a:t>
            </a:r>
          </a:p>
          <a:p>
            <a:pPr rtl="0" fontAlgn="base">
              <a:buFont typeface="+mj-lt"/>
              <a:buAutoNum type="arabicPeriod"/>
            </a:pPr>
            <a:r>
              <a:rPr lang="en-GB" sz="1400" b="0" i="0" u="none" strike="noStrike" dirty="0">
                <a:solidFill>
                  <a:schemeClr val="tx1"/>
                </a:solidFill>
                <a:effectLst/>
                <a:latin typeface="Century Gothic" panose="020B0502020202020204" pitchFamily="34" charset="0"/>
              </a:rPr>
              <a:t>You stand up for sister against bullies – PARK</a:t>
            </a:r>
          </a:p>
          <a:p>
            <a:pPr rtl="0" fontAlgn="base">
              <a:buFont typeface="+mj-lt"/>
              <a:buAutoNum type="arabicPeriod"/>
            </a:pPr>
            <a:endParaRPr lang="en-GB" sz="1400" dirty="0">
              <a:solidFill>
                <a:schemeClr val="tx1"/>
              </a:solidFill>
              <a:latin typeface="Century Gothic" panose="020B0502020202020204" pitchFamily="34" charset="0"/>
            </a:endParaRPr>
          </a:p>
          <a:p>
            <a:pPr rtl="0" fontAlgn="base">
              <a:buFont typeface="+mj-lt"/>
              <a:buAutoNum type="arabicPeriod"/>
            </a:pPr>
            <a:endParaRPr lang="en-GB" sz="14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400" dirty="0">
              <a:solidFill>
                <a:schemeClr val="tx1"/>
              </a:solidFill>
              <a:latin typeface="Century Gothic" panose="020B0502020202020204" pitchFamily="34" charset="0"/>
            </a:endParaRPr>
          </a:p>
          <a:p>
            <a:pPr rtl="0" fontAlgn="base">
              <a:buFont typeface="+mj-lt"/>
              <a:buAutoNum type="arabicPeriod"/>
            </a:pPr>
            <a:endParaRPr lang="en-GB" sz="14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400" dirty="0">
              <a:solidFill>
                <a:schemeClr val="tx1"/>
              </a:solidFill>
              <a:latin typeface="Century Gothic" panose="020B0502020202020204" pitchFamily="34" charset="0"/>
            </a:endParaRPr>
          </a:p>
          <a:p>
            <a:pPr rtl="0" fontAlgn="base">
              <a:buFont typeface="+mj-lt"/>
              <a:buAutoNum type="arabicPeriod"/>
            </a:pPr>
            <a:endParaRPr lang="en-GB" sz="14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400" dirty="0">
              <a:solidFill>
                <a:schemeClr val="tx1"/>
              </a:solidFill>
              <a:latin typeface="Century Gothic" panose="020B0502020202020204" pitchFamily="34" charset="0"/>
            </a:endParaRPr>
          </a:p>
          <a:p>
            <a:pPr rtl="0" fontAlgn="base">
              <a:buFont typeface="+mj-lt"/>
              <a:buAutoNum type="arabicPeriod"/>
            </a:pPr>
            <a:endParaRPr lang="en-GB" sz="14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400" b="0" i="0" u="none" strike="noStrike" dirty="0">
              <a:solidFill>
                <a:schemeClr val="tx1"/>
              </a:solidFill>
              <a:effectLst/>
              <a:latin typeface="Century Gothic" panose="020B0502020202020204" pitchFamily="34" charset="0"/>
            </a:endParaRPr>
          </a:p>
        </p:txBody>
      </p:sp>
      <p:sp>
        <p:nvSpPr>
          <p:cNvPr id="9" name="Rectangle 8">
            <a:extLst>
              <a:ext uri="{FF2B5EF4-FFF2-40B4-BE49-F238E27FC236}">
                <a16:creationId xmlns:a16="http://schemas.microsoft.com/office/drawing/2014/main" id="{6CB85E0E-2F54-5403-0637-A351899DD185}"/>
              </a:ext>
            </a:extLst>
          </p:cNvPr>
          <p:cNvSpPr/>
          <p:nvPr/>
        </p:nvSpPr>
        <p:spPr>
          <a:xfrm>
            <a:off x="2625090" y="2029968"/>
            <a:ext cx="2100072" cy="467258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SADNESS:</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Sad and alone in bathroom. Hints to something that happened - BATHROOM</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Mockery in hallway, more hints to something that happened (clue - mean nickname). Weird kid is there and seems empathetic - HALLWAY</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Thing that happened revealed - child peed himself in class - medical problem - CLASSROOM C</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Crying in bathroom again - weird kid is there, comforts </a:t>
            </a:r>
            <a:r>
              <a:rPr lang="en-GB" sz="1200" b="0" i="0" u="none" strike="noStrike" dirty="0" err="1">
                <a:solidFill>
                  <a:schemeClr val="tx1"/>
                </a:solidFill>
                <a:effectLst/>
                <a:latin typeface="Century Gothic" panose="020B0502020202020204" pitchFamily="34" charset="0"/>
              </a:rPr>
              <a:t>Gred</a:t>
            </a:r>
            <a:r>
              <a:rPr lang="en-GB" sz="1200" b="0" i="0" u="none" strike="noStrike" dirty="0">
                <a:solidFill>
                  <a:schemeClr val="tx1"/>
                </a:solidFill>
                <a:effectLst/>
                <a:latin typeface="Century Gothic" panose="020B0502020202020204" pitchFamily="34" charset="0"/>
              </a:rPr>
              <a:t>, helps him grow – BATHROOM</a:t>
            </a:r>
          </a:p>
          <a:p>
            <a:pPr rtl="0" fontAlgn="base">
              <a:buFont typeface="+mj-lt"/>
              <a:buAutoNum type="arabicPeriod"/>
            </a:pPr>
            <a:endParaRPr lang="en-GB" sz="1200" dirty="0">
              <a:solidFill>
                <a:schemeClr val="tx1"/>
              </a:solidFill>
              <a:latin typeface="Century Gothic" panose="020B0502020202020204" pitchFamily="34" charset="0"/>
            </a:endParaRPr>
          </a:p>
          <a:p>
            <a:pPr rtl="0" fontAlgn="base">
              <a:buFont typeface="+mj-lt"/>
              <a:buAutoNum type="arabicPeriod"/>
            </a:pPr>
            <a:endParaRPr lang="en-GB" sz="12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200" dirty="0">
              <a:solidFill>
                <a:schemeClr val="tx1"/>
              </a:solidFill>
              <a:latin typeface="Century Gothic" panose="020B0502020202020204" pitchFamily="34" charset="0"/>
            </a:endParaRPr>
          </a:p>
          <a:p>
            <a:pPr rtl="0" fontAlgn="base">
              <a:buFont typeface="+mj-lt"/>
              <a:buAutoNum type="arabicPeriod"/>
            </a:pPr>
            <a:endParaRPr lang="en-GB" sz="12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200" dirty="0">
              <a:solidFill>
                <a:schemeClr val="tx1"/>
              </a:solidFill>
              <a:latin typeface="Century Gothic" panose="020B0502020202020204" pitchFamily="34" charset="0"/>
            </a:endParaRPr>
          </a:p>
          <a:p>
            <a:pPr rtl="0" fontAlgn="base">
              <a:buFont typeface="+mj-lt"/>
              <a:buAutoNum type="arabicPeriod"/>
            </a:pPr>
            <a:endParaRPr lang="en-GB" sz="1200" b="0" i="0" u="none" strike="noStrike" dirty="0">
              <a:solidFill>
                <a:schemeClr val="tx1"/>
              </a:solidFill>
              <a:effectLst/>
              <a:latin typeface="Century Gothic" panose="020B0502020202020204" pitchFamily="34" charset="0"/>
            </a:endParaRPr>
          </a:p>
        </p:txBody>
      </p:sp>
      <p:sp>
        <p:nvSpPr>
          <p:cNvPr id="10" name="Rectangle 9">
            <a:extLst>
              <a:ext uri="{FF2B5EF4-FFF2-40B4-BE49-F238E27FC236}">
                <a16:creationId xmlns:a16="http://schemas.microsoft.com/office/drawing/2014/main" id="{A836764D-E440-7171-E0FB-A92751D7EA63}"/>
              </a:ext>
            </a:extLst>
          </p:cNvPr>
          <p:cNvSpPr/>
          <p:nvPr/>
        </p:nvSpPr>
        <p:spPr>
          <a:xfrm>
            <a:off x="5045964" y="2029968"/>
            <a:ext cx="2100072" cy="467258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RECKLESSNESS:</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Mischievous ‘friend’ urging Greg to get alcohol hidden in storeroom - hint to something - HALLWAY</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Mischievous friend and Greg drink in school, Greg throws up in packed classroom, friend runs away and teacher finds them - CLASSROOM B</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In trouble in principal’s office, get suspended, mischievous friend keeps making jokes and worsening things - OFFICE</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Drinking in park, without friend. Greg runs into old man again. Learning moment, old man talks about how humour saved him and got him through his alcoholism – PARK</a:t>
            </a:r>
          </a:p>
          <a:p>
            <a:pPr rtl="0" fontAlgn="base">
              <a:buFont typeface="+mj-lt"/>
              <a:buAutoNum type="arabicPeriod"/>
            </a:pPr>
            <a:endParaRPr lang="en-GB" sz="1100" dirty="0">
              <a:solidFill>
                <a:schemeClr val="tx1"/>
              </a:solidFill>
              <a:latin typeface="Century Gothic" panose="020B0502020202020204" pitchFamily="34" charset="0"/>
            </a:endParaRPr>
          </a:p>
          <a:p>
            <a:pPr rtl="0" fontAlgn="base">
              <a:buFont typeface="+mj-lt"/>
              <a:buAutoNum type="arabicPeriod"/>
            </a:pPr>
            <a:endParaRPr lang="en-GB" sz="11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100" dirty="0">
              <a:solidFill>
                <a:schemeClr val="tx1"/>
              </a:solidFill>
              <a:latin typeface="Century Gothic" panose="020B0502020202020204" pitchFamily="34" charset="0"/>
            </a:endParaRPr>
          </a:p>
          <a:p>
            <a:pPr rtl="0" fontAlgn="base">
              <a:buFont typeface="+mj-lt"/>
              <a:buAutoNum type="arabicPeriod"/>
            </a:pPr>
            <a:endParaRPr lang="en-GB" sz="1100" b="0" i="0" u="none" strike="noStrike" dirty="0">
              <a:solidFill>
                <a:schemeClr val="tx1"/>
              </a:solidFill>
              <a:effectLst/>
              <a:latin typeface="Century Gothic" panose="020B0502020202020204" pitchFamily="34" charset="0"/>
            </a:endParaRPr>
          </a:p>
        </p:txBody>
      </p:sp>
      <p:sp>
        <p:nvSpPr>
          <p:cNvPr id="11" name="Rectangle 10">
            <a:extLst>
              <a:ext uri="{FF2B5EF4-FFF2-40B4-BE49-F238E27FC236}">
                <a16:creationId xmlns:a16="http://schemas.microsoft.com/office/drawing/2014/main" id="{74F7CA48-67A1-ACCC-EF16-14926DFDBE5B}"/>
              </a:ext>
            </a:extLst>
          </p:cNvPr>
          <p:cNvSpPr/>
          <p:nvPr/>
        </p:nvSpPr>
        <p:spPr>
          <a:xfrm>
            <a:off x="7466838" y="2029968"/>
            <a:ext cx="2100072" cy="4672584"/>
          </a:xfrm>
          <a:prstGeom prst="rect">
            <a:avLst/>
          </a:prstGeom>
          <a:solidFill>
            <a:srgbClr val="EE58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FEAR:</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Teacher is mean to Greg in class. Mean kids. Greg is anxious - CLASSROOM A</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In hallway, teacher pushes Greg to join play. Greg doesn’t want to. Teacher insists. - HALLWAY</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Greg during play. Very shy, trips into crowd. Immense mockery and laughter. Greg runs away - GYM STAGE</a:t>
            </a:r>
          </a:p>
          <a:p>
            <a:pPr rtl="0" fontAlgn="base">
              <a:buFont typeface="+mj-lt"/>
              <a:buAutoNum type="arabicPeriod"/>
            </a:pPr>
            <a:r>
              <a:rPr lang="en-GB" sz="1200" b="0" i="0" u="none" strike="noStrike" dirty="0">
                <a:solidFill>
                  <a:schemeClr val="tx1"/>
                </a:solidFill>
                <a:effectLst/>
                <a:latin typeface="Century Gothic" panose="020B0502020202020204" pitchFamily="34" charset="0"/>
              </a:rPr>
              <a:t>Greg hiding in bedroom. Parents comfort him. Teach him to stand for himself, despite authority. Greg is inspired – BEDROOM</a:t>
            </a:r>
          </a:p>
          <a:p>
            <a:pPr rtl="0" fontAlgn="base">
              <a:buFont typeface="+mj-lt"/>
              <a:buAutoNum type="arabicPeriod"/>
            </a:pPr>
            <a:endParaRPr lang="en-GB" sz="1200" dirty="0">
              <a:solidFill>
                <a:schemeClr val="tx1"/>
              </a:solidFill>
              <a:latin typeface="Century Gothic" panose="020B0502020202020204" pitchFamily="34" charset="0"/>
            </a:endParaRPr>
          </a:p>
          <a:p>
            <a:pPr rtl="0" fontAlgn="base">
              <a:buFont typeface="+mj-lt"/>
              <a:buAutoNum type="arabicPeriod"/>
            </a:pPr>
            <a:endParaRPr lang="en-GB" sz="12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200" dirty="0">
              <a:solidFill>
                <a:schemeClr val="tx1"/>
              </a:solidFill>
              <a:latin typeface="Century Gothic" panose="020B0502020202020204" pitchFamily="34" charset="0"/>
            </a:endParaRPr>
          </a:p>
          <a:p>
            <a:pPr rtl="0" fontAlgn="base">
              <a:buFont typeface="+mj-lt"/>
              <a:buAutoNum type="arabicPeriod"/>
            </a:pPr>
            <a:endParaRPr lang="en-GB" sz="1200" b="0" i="0" u="none" strike="noStrike" dirty="0">
              <a:solidFill>
                <a:schemeClr val="tx1"/>
              </a:solidFill>
              <a:effectLst/>
              <a:latin typeface="Century Gothic" panose="020B0502020202020204" pitchFamily="34" charset="0"/>
            </a:endParaRPr>
          </a:p>
          <a:p>
            <a:pPr rtl="0" fontAlgn="base">
              <a:buFont typeface="+mj-lt"/>
              <a:buAutoNum type="arabicPeriod"/>
            </a:pPr>
            <a:endParaRPr lang="en-GB" sz="1200" b="0" i="0" u="none" strike="noStrike" dirty="0">
              <a:solidFill>
                <a:schemeClr val="tx1"/>
              </a:solidFill>
              <a:effectLst/>
              <a:latin typeface="Century Gothic" panose="020B0502020202020204" pitchFamily="34" charset="0"/>
            </a:endParaRPr>
          </a:p>
        </p:txBody>
      </p:sp>
      <p:sp>
        <p:nvSpPr>
          <p:cNvPr id="12" name="Rectangle 11">
            <a:extLst>
              <a:ext uri="{FF2B5EF4-FFF2-40B4-BE49-F238E27FC236}">
                <a16:creationId xmlns:a16="http://schemas.microsoft.com/office/drawing/2014/main" id="{F202A8F1-59D2-2356-42FA-82920EA23B6A}"/>
              </a:ext>
            </a:extLst>
          </p:cNvPr>
          <p:cNvSpPr/>
          <p:nvPr/>
        </p:nvSpPr>
        <p:spPr>
          <a:xfrm>
            <a:off x="9887712" y="2029968"/>
            <a:ext cx="2100072" cy="467258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OVERALL:</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Characters appear in dungeon and meet</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They find the first memory - talk about it after and what they all just saw</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When char finds first memory, first scene introducing the emotion</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They consider finding more of these memories</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Spotlight moments introducing concepts of the emotion themes of each memory type - attached to each party member</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When they find all of the first 4, exit is unlocked</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Loop back through dungeon to find more memories. 4 loops total.</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Final loop - final spotlights showing conclusion of emotion themes</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Exit unlocks final time</a:t>
            </a:r>
          </a:p>
          <a:p>
            <a:pPr rtl="0" fontAlgn="base">
              <a:buFont typeface="+mj-lt"/>
              <a:buAutoNum type="arabicPeriod"/>
            </a:pPr>
            <a:r>
              <a:rPr lang="en-GB" sz="1100" b="0" i="0" u="none" strike="noStrike" dirty="0">
                <a:solidFill>
                  <a:schemeClr val="tx1"/>
                </a:solidFill>
                <a:effectLst/>
                <a:latin typeface="Century Gothic" panose="020B0502020202020204" pitchFamily="34" charset="0"/>
              </a:rPr>
              <a:t>Final cutscene in hospital</a:t>
            </a:r>
          </a:p>
          <a:p>
            <a:pPr rtl="0" fontAlgn="base"/>
            <a:endParaRPr lang="en-GB" sz="1100" b="0" i="0" u="none" strike="noStrike" dirty="0">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4045916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ADCA6-2C72-DF25-449C-37F97DB5B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131BD-3E80-8140-A28D-ECAF506A1529}"/>
              </a:ext>
            </a:extLst>
          </p:cNvPr>
          <p:cNvSpPr>
            <a:spLocks noGrp="1"/>
          </p:cNvSpPr>
          <p:nvPr>
            <p:ph type="title"/>
          </p:nvPr>
        </p:nvSpPr>
        <p:spPr>
          <a:xfrm>
            <a:off x="2895600" y="635422"/>
            <a:ext cx="8610600" cy="1293028"/>
          </a:xfrm>
        </p:spPr>
        <p:txBody>
          <a:bodyPr/>
          <a:lstStyle/>
          <a:p>
            <a:r>
              <a:rPr lang="en-GB" dirty="0"/>
              <a:t>Spotlight moments</a:t>
            </a:r>
          </a:p>
        </p:txBody>
      </p:sp>
      <p:sp>
        <p:nvSpPr>
          <p:cNvPr id="3" name="Content Placeholder 2">
            <a:extLst>
              <a:ext uri="{FF2B5EF4-FFF2-40B4-BE49-F238E27FC236}">
                <a16:creationId xmlns:a16="http://schemas.microsoft.com/office/drawing/2014/main" id="{22788799-8BDA-E771-7E26-B49B778085C7}"/>
              </a:ext>
            </a:extLst>
          </p:cNvPr>
          <p:cNvSpPr>
            <a:spLocks noGrp="1"/>
          </p:cNvSpPr>
          <p:nvPr>
            <p:ph idx="1"/>
          </p:nvPr>
        </p:nvSpPr>
        <p:spPr>
          <a:xfrm>
            <a:off x="0" y="1545338"/>
            <a:ext cx="12192000" cy="1293028"/>
          </a:xfrm>
        </p:spPr>
        <p:txBody>
          <a:bodyPr>
            <a:normAutofit fontScale="85000" lnSpcReduction="10000"/>
          </a:bodyPr>
          <a:lstStyle/>
          <a:p>
            <a:pPr lvl="1"/>
            <a:r>
              <a:rPr lang="en-GB" dirty="0"/>
              <a:t>Inspired by the support-start scenes in Persona 5, and the bond formation moments in Metaphor ReFantazio, I created a scene which plays for the first and final memories of each emotion theme to illustrate said theme in a dramatic and poignant way.</a:t>
            </a:r>
          </a:p>
          <a:p>
            <a:pPr lvl="1"/>
            <a:r>
              <a:rPr lang="en-GB" dirty="0"/>
              <a:t>The scenes are narrated by my parents</a:t>
            </a:r>
          </a:p>
          <a:p>
            <a:pPr lvl="1"/>
            <a:r>
              <a:rPr lang="en-GB" dirty="0"/>
              <a:t>Bottom left and centre are inspiration examples, and bottom right is a spotlight scene from the project</a:t>
            </a:r>
          </a:p>
          <a:p>
            <a:pPr lvl="1"/>
            <a:endParaRPr lang="en-GB" dirty="0"/>
          </a:p>
        </p:txBody>
      </p:sp>
      <p:pic>
        <p:nvPicPr>
          <p:cNvPr id="5" name="Untitled design (1)">
            <a:hlinkClick r:id="" action="ppaction://media"/>
            <a:extLst>
              <a:ext uri="{FF2B5EF4-FFF2-40B4-BE49-F238E27FC236}">
                <a16:creationId xmlns:a16="http://schemas.microsoft.com/office/drawing/2014/main" id="{7E688431-1A26-E629-BC3F-2273D517D2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86725" y="3384445"/>
            <a:ext cx="4105275" cy="2309217"/>
          </a:xfrm>
          <a:prstGeom prst="rect">
            <a:avLst/>
          </a:prstGeom>
        </p:spPr>
      </p:pic>
      <p:pic>
        <p:nvPicPr>
          <p:cNvPr id="6" name="Online Media 5" title="Makoto (Priestess) Complete Confidant 1-10  (No Cheating) (Romance Path) - Persona 5 Royal">
            <a:hlinkClick r:id="" action="ppaction://media"/>
            <a:extLst>
              <a:ext uri="{FF2B5EF4-FFF2-40B4-BE49-F238E27FC236}">
                <a16:creationId xmlns:a16="http://schemas.microsoft.com/office/drawing/2014/main" id="{DD0AA0AE-70E1-D65B-2328-0530B771FC3D}"/>
              </a:ext>
            </a:extLst>
          </p:cNvPr>
          <p:cNvPicPr>
            <a:picLocks noRot="1" noChangeAspect="1"/>
          </p:cNvPicPr>
          <p:nvPr>
            <a:videoFile r:link="rId3"/>
          </p:nvPr>
        </p:nvPicPr>
        <p:blipFill>
          <a:blip r:embed="rId7"/>
          <a:stretch>
            <a:fillRect/>
          </a:stretch>
        </p:blipFill>
        <p:spPr>
          <a:xfrm>
            <a:off x="0" y="3455287"/>
            <a:ext cx="3961716" cy="2238375"/>
          </a:xfrm>
          <a:prstGeom prst="rect">
            <a:avLst/>
          </a:prstGeom>
        </p:spPr>
      </p:pic>
      <p:pic>
        <p:nvPicPr>
          <p:cNvPr id="7" name="Online Media 6" title="Full Heismay Follower Bond - Metaphor: ReFantazio">
            <a:hlinkClick r:id="" action="ppaction://media"/>
            <a:extLst>
              <a:ext uri="{FF2B5EF4-FFF2-40B4-BE49-F238E27FC236}">
                <a16:creationId xmlns:a16="http://schemas.microsoft.com/office/drawing/2014/main" id="{FB428EC1-258B-8A85-3B27-906528727A62}"/>
              </a:ext>
            </a:extLst>
          </p:cNvPr>
          <p:cNvPicPr>
            <a:picLocks noRot="1" noChangeAspect="1"/>
          </p:cNvPicPr>
          <p:nvPr>
            <a:videoFile r:link="rId4"/>
          </p:nvPr>
        </p:nvPicPr>
        <p:blipFill>
          <a:blip r:embed="rId8"/>
          <a:stretch>
            <a:fillRect/>
          </a:stretch>
        </p:blipFill>
        <p:spPr>
          <a:xfrm>
            <a:off x="4029076" y="3455287"/>
            <a:ext cx="3961717" cy="2238375"/>
          </a:xfrm>
          <a:prstGeom prst="rect">
            <a:avLst/>
          </a:prstGeom>
        </p:spPr>
      </p:pic>
    </p:spTree>
    <p:extLst>
      <p:ext uri="{BB962C8B-B14F-4D97-AF65-F5344CB8AC3E}">
        <p14:creationId xmlns:p14="http://schemas.microsoft.com/office/powerpoint/2010/main" val="61381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14F09-E3E3-C7DC-28E4-6008166FF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656FE-BC7B-41E3-CE69-323A33327E14}"/>
              </a:ext>
            </a:extLst>
          </p:cNvPr>
          <p:cNvSpPr>
            <a:spLocks noGrp="1"/>
          </p:cNvSpPr>
          <p:nvPr>
            <p:ph type="title"/>
          </p:nvPr>
        </p:nvSpPr>
        <p:spPr>
          <a:xfrm>
            <a:off x="841248" y="635422"/>
            <a:ext cx="10664952" cy="1293028"/>
          </a:xfrm>
        </p:spPr>
        <p:txBody>
          <a:bodyPr/>
          <a:lstStyle/>
          <a:p>
            <a:r>
              <a:rPr lang="en-GB" dirty="0"/>
              <a:t>Hospital sequence ending &amp; credits</a:t>
            </a:r>
          </a:p>
        </p:txBody>
      </p:sp>
      <p:sp>
        <p:nvSpPr>
          <p:cNvPr id="3" name="Content Placeholder 2">
            <a:extLst>
              <a:ext uri="{FF2B5EF4-FFF2-40B4-BE49-F238E27FC236}">
                <a16:creationId xmlns:a16="http://schemas.microsoft.com/office/drawing/2014/main" id="{EB22993C-80DE-3DA5-20CD-EA4A1C4A0CE5}"/>
              </a:ext>
            </a:extLst>
          </p:cNvPr>
          <p:cNvSpPr>
            <a:spLocks noGrp="1"/>
          </p:cNvSpPr>
          <p:nvPr>
            <p:ph idx="1"/>
          </p:nvPr>
        </p:nvSpPr>
        <p:spPr>
          <a:xfrm>
            <a:off x="0" y="1545338"/>
            <a:ext cx="5248275" cy="5312662"/>
          </a:xfrm>
        </p:spPr>
        <p:txBody>
          <a:bodyPr>
            <a:normAutofit fontScale="85000" lnSpcReduction="20000"/>
          </a:bodyPr>
          <a:lstStyle/>
          <a:p>
            <a:pPr lvl="1"/>
            <a:r>
              <a:rPr lang="en-GB" dirty="0"/>
              <a:t>The hospital ending is pivotal in communicating the ‘point’ and narrative theme of the game. It is essentially the ‘reveal’ of having been in the mind of a terminally-ill child. </a:t>
            </a:r>
          </a:p>
          <a:p>
            <a:pPr lvl="2"/>
            <a:r>
              <a:rPr lang="en-GB" dirty="0"/>
              <a:t>Hints are present throughout the game, such as the constant heart monitor beeping, the mother’s voice periodically heard in the background, and the characters being emotional manifestations</a:t>
            </a:r>
          </a:p>
          <a:p>
            <a:pPr lvl="2"/>
            <a:r>
              <a:rPr lang="en-GB" dirty="0"/>
              <a:t>It is also revealed that the characters were based on real-life toys, drawings, and a pet from the boy’s life</a:t>
            </a:r>
          </a:p>
          <a:p>
            <a:pPr lvl="2"/>
            <a:r>
              <a:rPr lang="en-GB" dirty="0"/>
              <a:t>Further voice acting from my parents, and a fellow student (Alex Pointon) is present</a:t>
            </a:r>
          </a:p>
          <a:p>
            <a:pPr lvl="2"/>
            <a:r>
              <a:rPr lang="en-GB" dirty="0"/>
              <a:t>The scene is created through a level sequencer (as the memory backgrounds and spotlight moments were)</a:t>
            </a:r>
          </a:p>
          <a:p>
            <a:pPr lvl="1"/>
            <a:r>
              <a:rPr lang="en-GB" dirty="0"/>
              <a:t>This scene is immediately followed by the credits, made through UI animations</a:t>
            </a:r>
          </a:p>
          <a:p>
            <a:pPr lvl="2"/>
            <a:r>
              <a:rPr lang="en-GB" dirty="0"/>
              <a:t>Credits of known people involved in the project</a:t>
            </a:r>
          </a:p>
          <a:p>
            <a:pPr lvl="2"/>
            <a:r>
              <a:rPr lang="en-GB" dirty="0"/>
              <a:t>Timing was important for the hospital scene itself, credits appearing, and the start of emotional music following the hospital scene</a:t>
            </a:r>
          </a:p>
          <a:p>
            <a:pPr lvl="1"/>
            <a:endParaRPr lang="en-GB" dirty="0"/>
          </a:p>
        </p:txBody>
      </p:sp>
      <p:pic>
        <p:nvPicPr>
          <p:cNvPr id="4" name="Untitled design (3)">
            <a:hlinkClick r:id="" action="ppaction://media"/>
            <a:extLst>
              <a:ext uri="{FF2B5EF4-FFF2-40B4-BE49-F238E27FC236}">
                <a16:creationId xmlns:a16="http://schemas.microsoft.com/office/drawing/2014/main" id="{79EAAAB8-8F62-697B-7FE4-7D43C98891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8275" y="1971676"/>
            <a:ext cx="6921325" cy="3893245"/>
          </a:xfrm>
          <a:prstGeom prst="rect">
            <a:avLst/>
          </a:prstGeom>
          <a:ln w="38100">
            <a:solidFill>
              <a:schemeClr val="tx1"/>
            </a:solidFill>
          </a:ln>
        </p:spPr>
      </p:pic>
    </p:spTree>
    <p:extLst>
      <p:ext uri="{BB962C8B-B14F-4D97-AF65-F5344CB8AC3E}">
        <p14:creationId xmlns:p14="http://schemas.microsoft.com/office/powerpoint/2010/main" val="421482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B3DC8-AC81-AD60-CDF0-1FF7E8E8C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CD110-5B19-828F-77AA-7A7796E1A407}"/>
              </a:ext>
            </a:extLst>
          </p:cNvPr>
          <p:cNvSpPr>
            <a:spLocks noGrp="1"/>
          </p:cNvSpPr>
          <p:nvPr>
            <p:ph type="title"/>
          </p:nvPr>
        </p:nvSpPr>
        <p:spPr>
          <a:xfrm>
            <a:off x="1193673" y="0"/>
            <a:ext cx="10664952" cy="1293028"/>
          </a:xfrm>
        </p:spPr>
        <p:txBody>
          <a:bodyPr/>
          <a:lstStyle/>
          <a:p>
            <a:r>
              <a:rPr lang="en-GB" dirty="0"/>
              <a:t>Showcase playthrough</a:t>
            </a:r>
          </a:p>
        </p:txBody>
      </p:sp>
      <p:pic>
        <p:nvPicPr>
          <p:cNvPr id="6" name="Online Media 5" title="FYP - Playthrough Showcase">
            <a:hlinkClick r:id="" action="ppaction://media"/>
            <a:extLst>
              <a:ext uri="{FF2B5EF4-FFF2-40B4-BE49-F238E27FC236}">
                <a16:creationId xmlns:a16="http://schemas.microsoft.com/office/drawing/2014/main" id="{70497B69-AF0E-A260-0DCD-585D66DA9829}"/>
              </a:ext>
            </a:extLst>
          </p:cNvPr>
          <p:cNvPicPr>
            <a:picLocks noRot="1" noChangeAspect="1"/>
          </p:cNvPicPr>
          <p:nvPr>
            <a:videoFile r:link="rId1"/>
          </p:nvPr>
        </p:nvPicPr>
        <p:blipFill>
          <a:blip r:embed="rId3"/>
          <a:stretch>
            <a:fillRect/>
          </a:stretch>
        </p:blipFill>
        <p:spPr>
          <a:xfrm>
            <a:off x="875506" y="958828"/>
            <a:ext cx="10440988" cy="5899172"/>
          </a:xfrm>
          <a:prstGeom prst="rect">
            <a:avLst/>
          </a:prstGeom>
        </p:spPr>
      </p:pic>
    </p:spTree>
    <p:extLst>
      <p:ext uri="{BB962C8B-B14F-4D97-AF65-F5344CB8AC3E}">
        <p14:creationId xmlns:p14="http://schemas.microsoft.com/office/powerpoint/2010/main" val="15622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5B820-FAAF-3D06-40ED-FF0E7025D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28E5E-0EF9-82D3-9F29-E4A5FDEE058A}"/>
              </a:ext>
            </a:extLst>
          </p:cNvPr>
          <p:cNvSpPr>
            <a:spLocks noGrp="1"/>
          </p:cNvSpPr>
          <p:nvPr>
            <p:ph type="title"/>
          </p:nvPr>
        </p:nvSpPr>
        <p:spPr>
          <a:xfrm>
            <a:off x="2895600" y="635422"/>
            <a:ext cx="8610600" cy="1293028"/>
          </a:xfrm>
        </p:spPr>
        <p:txBody>
          <a:bodyPr/>
          <a:lstStyle/>
          <a:p>
            <a:r>
              <a:rPr lang="en-GB" dirty="0"/>
              <a:t>List of cut content</a:t>
            </a:r>
          </a:p>
        </p:txBody>
      </p:sp>
      <p:sp>
        <p:nvSpPr>
          <p:cNvPr id="3" name="Content Placeholder 2">
            <a:extLst>
              <a:ext uri="{FF2B5EF4-FFF2-40B4-BE49-F238E27FC236}">
                <a16:creationId xmlns:a16="http://schemas.microsoft.com/office/drawing/2014/main" id="{2AE04A55-9074-778E-0FE9-2FA4F0221A6A}"/>
              </a:ext>
            </a:extLst>
          </p:cNvPr>
          <p:cNvSpPr>
            <a:spLocks noGrp="1"/>
          </p:cNvSpPr>
          <p:nvPr>
            <p:ph idx="1"/>
          </p:nvPr>
        </p:nvSpPr>
        <p:spPr>
          <a:xfrm>
            <a:off x="0" y="1545337"/>
            <a:ext cx="12192000" cy="5312663"/>
          </a:xfrm>
        </p:spPr>
        <p:txBody>
          <a:bodyPr>
            <a:normAutofit lnSpcReduction="10000"/>
          </a:bodyPr>
          <a:lstStyle/>
          <a:p>
            <a:pPr lvl="1"/>
            <a:r>
              <a:rPr lang="en-GB" dirty="0"/>
              <a:t>KEY: </a:t>
            </a:r>
            <a:r>
              <a:rPr lang="en-GB" dirty="0">
                <a:solidFill>
                  <a:srgbClr val="00B050"/>
                </a:solidFill>
              </a:rPr>
              <a:t>WAS DONE</a:t>
            </a:r>
            <a:r>
              <a:rPr lang="en-GB" dirty="0"/>
              <a:t>, </a:t>
            </a:r>
            <a:r>
              <a:rPr lang="en-GB" dirty="0">
                <a:solidFill>
                  <a:schemeClr val="accent3"/>
                </a:solidFill>
              </a:rPr>
              <a:t>PROGRESS WAS MADE</a:t>
            </a:r>
            <a:r>
              <a:rPr lang="en-GB" dirty="0"/>
              <a:t>, </a:t>
            </a:r>
            <a:r>
              <a:rPr lang="en-GB" dirty="0">
                <a:solidFill>
                  <a:schemeClr val="accent1"/>
                </a:solidFill>
              </a:rPr>
              <a:t>NOT BEGUN</a:t>
            </a:r>
          </a:p>
          <a:p>
            <a:pPr lvl="1"/>
            <a:endParaRPr lang="en-GB" dirty="0"/>
          </a:p>
          <a:p>
            <a:pPr lvl="1"/>
            <a:r>
              <a:rPr lang="en-GB" dirty="0"/>
              <a:t>The combat element</a:t>
            </a:r>
          </a:p>
          <a:p>
            <a:pPr lvl="2"/>
            <a:r>
              <a:rPr lang="en-GB" dirty="0">
                <a:solidFill>
                  <a:schemeClr val="accent3"/>
                </a:solidFill>
              </a:rPr>
              <a:t>A turn-based combat system</a:t>
            </a:r>
          </a:p>
          <a:p>
            <a:pPr lvl="2"/>
            <a:r>
              <a:rPr lang="en-GB" dirty="0">
                <a:solidFill>
                  <a:schemeClr val="accent3"/>
                </a:solidFill>
              </a:rPr>
              <a:t>Enemies spawn in the dungeon through each cycle</a:t>
            </a:r>
          </a:p>
          <a:p>
            <a:pPr lvl="2"/>
            <a:r>
              <a:rPr lang="en-GB" dirty="0">
                <a:solidFill>
                  <a:schemeClr val="accent1"/>
                </a:solidFill>
              </a:rPr>
              <a:t>Small variety of enemies</a:t>
            </a:r>
          </a:p>
          <a:p>
            <a:pPr lvl="2"/>
            <a:r>
              <a:rPr lang="en-GB" dirty="0" err="1">
                <a:solidFill>
                  <a:schemeClr val="accent1"/>
                </a:solidFill>
              </a:rPr>
              <a:t>Movesets</a:t>
            </a:r>
            <a:r>
              <a:rPr lang="en-GB" dirty="0">
                <a:solidFill>
                  <a:schemeClr val="accent1"/>
                </a:solidFill>
              </a:rPr>
              <a:t> for party members and enemies</a:t>
            </a:r>
          </a:p>
          <a:p>
            <a:pPr lvl="2"/>
            <a:r>
              <a:rPr lang="en-GB" dirty="0">
                <a:solidFill>
                  <a:schemeClr val="accent1"/>
                </a:solidFill>
              </a:rPr>
              <a:t>Final boss at park pond</a:t>
            </a:r>
          </a:p>
          <a:p>
            <a:pPr lvl="1"/>
            <a:r>
              <a:rPr lang="en-GB" dirty="0"/>
              <a:t>Bonds amongst party members</a:t>
            </a:r>
          </a:p>
          <a:p>
            <a:pPr lvl="2"/>
            <a:r>
              <a:rPr lang="en-GB" dirty="0">
                <a:solidFill>
                  <a:srgbClr val="00B050"/>
                </a:solidFill>
              </a:rPr>
              <a:t>Dialogue system and screen (used for general story moments, and memory reactions)</a:t>
            </a:r>
          </a:p>
          <a:p>
            <a:pPr lvl="2"/>
            <a:r>
              <a:rPr lang="en-GB" dirty="0">
                <a:solidFill>
                  <a:schemeClr val="accent1"/>
                </a:solidFill>
              </a:rPr>
              <a:t>Bond levels and conversations amongst party members</a:t>
            </a:r>
          </a:p>
          <a:p>
            <a:pPr lvl="2"/>
            <a:r>
              <a:rPr lang="en-GB" dirty="0">
                <a:solidFill>
                  <a:schemeClr val="accent1"/>
                </a:solidFill>
              </a:rPr>
              <a:t>Bonds affecting combat through abilities</a:t>
            </a:r>
          </a:p>
          <a:p>
            <a:pPr lvl="2"/>
            <a:r>
              <a:rPr lang="en-GB" dirty="0">
                <a:solidFill>
                  <a:schemeClr val="accent3"/>
                </a:solidFill>
              </a:rPr>
              <a:t>Bonds unlocking parts of the dungeon (instead areas unlock through cycles)</a:t>
            </a:r>
          </a:p>
          <a:p>
            <a:pPr lvl="1"/>
            <a:r>
              <a:rPr lang="en-GB" dirty="0"/>
              <a:t>Dungeon elements</a:t>
            </a:r>
          </a:p>
          <a:p>
            <a:pPr lvl="2"/>
            <a:r>
              <a:rPr lang="en-GB" dirty="0">
                <a:solidFill>
                  <a:schemeClr val="accent1"/>
                </a:solidFill>
              </a:rPr>
              <a:t>Dungeon changing slightly through each loop (ambience change)</a:t>
            </a:r>
          </a:p>
          <a:p>
            <a:pPr lvl="1"/>
            <a:r>
              <a:rPr lang="en-GB" dirty="0"/>
              <a:t>Camp elements</a:t>
            </a:r>
          </a:p>
          <a:p>
            <a:pPr lvl="2"/>
            <a:r>
              <a:rPr lang="en-GB" dirty="0">
                <a:solidFill>
                  <a:srgbClr val="00B050"/>
                </a:solidFill>
              </a:rPr>
              <a:t>Meshed out camp area</a:t>
            </a:r>
          </a:p>
          <a:p>
            <a:pPr lvl="2"/>
            <a:r>
              <a:rPr lang="en-GB" dirty="0">
                <a:solidFill>
                  <a:schemeClr val="accent1"/>
                </a:solidFill>
              </a:rPr>
              <a:t>Activities to do in camp</a:t>
            </a:r>
            <a:endParaRPr lang="en-GB" dirty="0"/>
          </a:p>
          <a:p>
            <a:pPr lvl="2"/>
            <a:endParaRPr lang="en-GB" dirty="0"/>
          </a:p>
        </p:txBody>
      </p:sp>
    </p:spTree>
    <p:extLst>
      <p:ext uri="{BB962C8B-B14F-4D97-AF65-F5344CB8AC3E}">
        <p14:creationId xmlns:p14="http://schemas.microsoft.com/office/powerpoint/2010/main" val="208463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25F35-1FCD-0D1B-6C71-F4AC01865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98407-E3BC-A9E6-3A97-2C47A286CEAF}"/>
              </a:ext>
            </a:extLst>
          </p:cNvPr>
          <p:cNvSpPr>
            <a:spLocks noGrp="1"/>
          </p:cNvSpPr>
          <p:nvPr>
            <p:ph type="title"/>
          </p:nvPr>
        </p:nvSpPr>
        <p:spPr>
          <a:xfrm>
            <a:off x="2895600" y="635422"/>
            <a:ext cx="8610600" cy="1293028"/>
          </a:xfrm>
        </p:spPr>
        <p:txBody>
          <a:bodyPr/>
          <a:lstStyle/>
          <a:p>
            <a:r>
              <a:rPr lang="en-GB" dirty="0"/>
              <a:t>Testing feedback</a:t>
            </a:r>
          </a:p>
        </p:txBody>
      </p:sp>
      <p:sp>
        <p:nvSpPr>
          <p:cNvPr id="3" name="Content Placeholder 2">
            <a:extLst>
              <a:ext uri="{FF2B5EF4-FFF2-40B4-BE49-F238E27FC236}">
                <a16:creationId xmlns:a16="http://schemas.microsoft.com/office/drawing/2014/main" id="{BC6ECC4A-FCE7-B809-C843-649482B8B14B}"/>
              </a:ext>
            </a:extLst>
          </p:cNvPr>
          <p:cNvSpPr>
            <a:spLocks noGrp="1"/>
          </p:cNvSpPr>
          <p:nvPr>
            <p:ph idx="1"/>
          </p:nvPr>
        </p:nvSpPr>
        <p:spPr>
          <a:xfrm>
            <a:off x="0" y="1545337"/>
            <a:ext cx="12192000" cy="985831"/>
          </a:xfrm>
        </p:spPr>
        <p:txBody>
          <a:bodyPr>
            <a:normAutofit/>
          </a:bodyPr>
          <a:lstStyle/>
          <a:p>
            <a:pPr lvl="1"/>
            <a:r>
              <a:rPr lang="en-GB" dirty="0"/>
              <a:t>I engaged in limited testing at the end of project development, collecting data from 3 people</a:t>
            </a:r>
          </a:p>
          <a:p>
            <a:pPr lvl="2"/>
            <a:r>
              <a:rPr lang="en-GB" dirty="0"/>
              <a:t>This limited number is largely due to the long length of the game, averaging about 20 minutes</a:t>
            </a:r>
          </a:p>
          <a:p>
            <a:pPr lvl="2"/>
            <a:endParaRPr lang="en-GB" dirty="0"/>
          </a:p>
        </p:txBody>
      </p:sp>
      <p:pic>
        <p:nvPicPr>
          <p:cNvPr id="7" name="Picture 6" descr="A white background with black text&#10;&#10;AI-generated content may be incorrect.">
            <a:extLst>
              <a:ext uri="{FF2B5EF4-FFF2-40B4-BE49-F238E27FC236}">
                <a16:creationId xmlns:a16="http://schemas.microsoft.com/office/drawing/2014/main" id="{0CDD74F4-2BCE-0F21-040D-B837454F7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216" y="4032287"/>
            <a:ext cx="4211419" cy="989997"/>
          </a:xfrm>
          <a:prstGeom prst="rect">
            <a:avLst/>
          </a:prstGeom>
        </p:spPr>
      </p:pic>
      <p:pic>
        <p:nvPicPr>
          <p:cNvPr id="9" name="Picture 8" descr="A screenshot of a white background&#10;&#10;AI-generated content may be incorrect.">
            <a:extLst>
              <a:ext uri="{FF2B5EF4-FFF2-40B4-BE49-F238E27FC236}">
                <a16:creationId xmlns:a16="http://schemas.microsoft.com/office/drawing/2014/main" id="{4B7FDECE-CA03-97F3-57C4-915A47462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032287"/>
            <a:ext cx="3755416" cy="985855"/>
          </a:xfrm>
          <a:prstGeom prst="rect">
            <a:avLst/>
          </a:prstGeom>
        </p:spPr>
      </p:pic>
      <p:grpSp>
        <p:nvGrpSpPr>
          <p:cNvPr id="26" name="Group 25">
            <a:extLst>
              <a:ext uri="{FF2B5EF4-FFF2-40B4-BE49-F238E27FC236}">
                <a16:creationId xmlns:a16="http://schemas.microsoft.com/office/drawing/2014/main" id="{B1A7F11C-5F66-B520-D3A9-9CBD1343B95A}"/>
              </a:ext>
            </a:extLst>
          </p:cNvPr>
          <p:cNvGrpSpPr/>
          <p:nvPr/>
        </p:nvGrpSpPr>
        <p:grpSpPr>
          <a:xfrm>
            <a:off x="-909" y="2531168"/>
            <a:ext cx="12191999" cy="1396100"/>
            <a:chOff x="-908" y="2531168"/>
            <a:chExt cx="10802258" cy="1236961"/>
          </a:xfrm>
        </p:grpSpPr>
        <p:pic>
          <p:nvPicPr>
            <p:cNvPr id="5" name="Picture 4" descr="A screenshot of a computer&#10;&#10;AI-generated content may be incorrect.">
              <a:extLst>
                <a:ext uri="{FF2B5EF4-FFF2-40B4-BE49-F238E27FC236}">
                  <a16:creationId xmlns:a16="http://schemas.microsoft.com/office/drawing/2014/main" id="{8EDD772B-9F68-AFF8-326D-58FBB04BC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063" y="2531168"/>
              <a:ext cx="3313287" cy="1236961"/>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FD5A1E08-70CE-35AC-1B05-28BA91821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 y="2531168"/>
              <a:ext cx="3732174" cy="1232734"/>
            </a:xfrm>
            <a:prstGeom prst="rect">
              <a:avLst/>
            </a:prstGeom>
          </p:spPr>
        </p:pic>
        <p:pic>
          <p:nvPicPr>
            <p:cNvPr id="25" name="Picture 24" descr="A screenshot of a computer&#10;&#10;AI-generated content may be incorrect.">
              <a:extLst>
                <a:ext uri="{FF2B5EF4-FFF2-40B4-BE49-F238E27FC236}">
                  <a16:creationId xmlns:a16="http://schemas.microsoft.com/office/drawing/2014/main" id="{7DB001F2-3280-3463-5A83-CA0EA5AFE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50" y="2531169"/>
              <a:ext cx="3561229" cy="1232734"/>
            </a:xfrm>
            <a:prstGeom prst="rect">
              <a:avLst/>
            </a:prstGeom>
          </p:spPr>
        </p:pic>
      </p:grpSp>
      <p:sp>
        <p:nvSpPr>
          <p:cNvPr id="27" name="Content Placeholder 2">
            <a:extLst>
              <a:ext uri="{FF2B5EF4-FFF2-40B4-BE49-F238E27FC236}">
                <a16:creationId xmlns:a16="http://schemas.microsoft.com/office/drawing/2014/main" id="{E7DD508F-F75E-A150-F0B0-9D3E9F65BAE7}"/>
              </a:ext>
            </a:extLst>
          </p:cNvPr>
          <p:cNvSpPr txBox="1">
            <a:spLocks/>
          </p:cNvSpPr>
          <p:nvPr/>
        </p:nvSpPr>
        <p:spPr>
          <a:xfrm>
            <a:off x="-110365" y="5159728"/>
            <a:ext cx="12192000" cy="150111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GB" dirty="0"/>
              <a:t>Intrigue, interest, and analysis were the general sentiment of testers at the beginning of the game.</a:t>
            </a:r>
          </a:p>
          <a:p>
            <a:pPr lvl="1"/>
            <a:r>
              <a:rPr lang="en-GB" dirty="0"/>
              <a:t>Criticism around improving connection to characters and theme were mixed, with expected elements such as more cutscenes and better progression of character story cited, but also wanting more clear alignment between characters and their associated emotional theme</a:t>
            </a:r>
          </a:p>
          <a:p>
            <a:pPr lvl="1"/>
            <a:r>
              <a:rPr lang="en-GB" dirty="0"/>
              <a:t>Lima the robot was generally received best, while surprisingly the comedically-written Humphrey the hamster was a least favourite. Perhaps players preferred more comforting and grounded characters amidst the more serious tone of the game?</a:t>
            </a:r>
          </a:p>
          <a:p>
            <a:pPr lvl="1"/>
            <a:r>
              <a:rPr lang="en-GB" dirty="0"/>
              <a:t>Interestingly, the emotional themes were relatively closely ranked (with the recklessness storyline being a favourite), however the sadness storyline was noticeably ranked least favourably. It may require more fleshing out to align more with the other themes</a:t>
            </a:r>
          </a:p>
          <a:p>
            <a:pPr lvl="2"/>
            <a:endParaRPr lang="en-GB" dirty="0"/>
          </a:p>
        </p:txBody>
      </p:sp>
    </p:spTree>
    <p:extLst>
      <p:ext uri="{BB962C8B-B14F-4D97-AF65-F5344CB8AC3E}">
        <p14:creationId xmlns:p14="http://schemas.microsoft.com/office/powerpoint/2010/main" val="417512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A68B5-B5BB-015B-8C37-9FCC7A5A0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5CF3A-9FC8-5290-518E-EA222B5CEB92}"/>
              </a:ext>
            </a:extLst>
          </p:cNvPr>
          <p:cNvSpPr>
            <a:spLocks noGrp="1"/>
          </p:cNvSpPr>
          <p:nvPr>
            <p:ph type="title"/>
          </p:nvPr>
        </p:nvSpPr>
        <p:spPr>
          <a:xfrm>
            <a:off x="2895600" y="635422"/>
            <a:ext cx="8610600" cy="1293028"/>
          </a:xfrm>
        </p:spPr>
        <p:txBody>
          <a:bodyPr/>
          <a:lstStyle/>
          <a:p>
            <a:r>
              <a:rPr lang="en-GB" dirty="0"/>
              <a:t>Testing feedback</a:t>
            </a:r>
          </a:p>
        </p:txBody>
      </p:sp>
      <p:grpSp>
        <p:nvGrpSpPr>
          <p:cNvPr id="12" name="Group 11">
            <a:extLst>
              <a:ext uri="{FF2B5EF4-FFF2-40B4-BE49-F238E27FC236}">
                <a16:creationId xmlns:a16="http://schemas.microsoft.com/office/drawing/2014/main" id="{040AAAFD-BA01-7A55-FBA3-B4074C647D7F}"/>
              </a:ext>
            </a:extLst>
          </p:cNvPr>
          <p:cNvGrpSpPr/>
          <p:nvPr/>
        </p:nvGrpSpPr>
        <p:grpSpPr>
          <a:xfrm>
            <a:off x="1" y="3271006"/>
            <a:ext cx="12188684" cy="1532700"/>
            <a:chOff x="1" y="3271006"/>
            <a:chExt cx="10563224" cy="1328302"/>
          </a:xfrm>
        </p:grpSpPr>
        <p:pic>
          <p:nvPicPr>
            <p:cNvPr id="17" name="Picture 16" descr="A white background with black text&#10;&#10;AI-generated content may be incorrect.">
              <a:extLst>
                <a:ext uri="{FF2B5EF4-FFF2-40B4-BE49-F238E27FC236}">
                  <a16:creationId xmlns:a16="http://schemas.microsoft.com/office/drawing/2014/main" id="{21FB8E38-D756-86FF-A1F0-C7AEAC982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71006"/>
              <a:ext cx="3619500" cy="1328302"/>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F9398286-5D44-5862-BCE2-95C1D7ADE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902" y="3271007"/>
              <a:ext cx="3599887" cy="1328301"/>
            </a:xfrm>
            <a:prstGeom prst="rect">
              <a:avLst/>
            </a:prstGeom>
          </p:spPr>
        </p:pic>
        <p:pic>
          <p:nvPicPr>
            <p:cNvPr id="21" name="Picture 20" descr="A screenshot of a chat&#10;&#10;AI-generated content may be incorrect.">
              <a:extLst>
                <a:ext uri="{FF2B5EF4-FFF2-40B4-BE49-F238E27FC236}">
                  <a16:creationId xmlns:a16="http://schemas.microsoft.com/office/drawing/2014/main" id="{D20326B8-C34F-3B8F-DD58-3AD3C6297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190" y="3271007"/>
              <a:ext cx="3153035" cy="1325062"/>
            </a:xfrm>
            <a:prstGeom prst="rect">
              <a:avLst/>
            </a:prstGeom>
          </p:spPr>
        </p:pic>
      </p:grpSp>
      <p:grpSp>
        <p:nvGrpSpPr>
          <p:cNvPr id="10" name="Group 9">
            <a:extLst>
              <a:ext uri="{FF2B5EF4-FFF2-40B4-BE49-F238E27FC236}">
                <a16:creationId xmlns:a16="http://schemas.microsoft.com/office/drawing/2014/main" id="{85DCB4E4-F2F6-1214-E936-5CBFDDC69433}"/>
              </a:ext>
            </a:extLst>
          </p:cNvPr>
          <p:cNvGrpSpPr/>
          <p:nvPr/>
        </p:nvGrpSpPr>
        <p:grpSpPr>
          <a:xfrm>
            <a:off x="0" y="1571322"/>
            <a:ext cx="12192000" cy="1567160"/>
            <a:chOff x="0" y="1571322"/>
            <a:chExt cx="11080790" cy="1424325"/>
          </a:xfrm>
        </p:grpSpPr>
        <p:pic>
          <p:nvPicPr>
            <p:cNvPr id="13" name="Picture 12" descr="A screenshot of a computer&#10;&#10;AI-generated content may be incorrect.">
              <a:extLst>
                <a:ext uri="{FF2B5EF4-FFF2-40B4-BE49-F238E27FC236}">
                  <a16:creationId xmlns:a16="http://schemas.microsoft.com/office/drawing/2014/main" id="{04970DFA-B163-A5FC-38BE-1195D3C8B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406" y="1571322"/>
              <a:ext cx="3544144" cy="1407234"/>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335204B2-53BC-1EDD-EE1A-8EF8FEE79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645" y="1580847"/>
              <a:ext cx="3544145" cy="1414800"/>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097FAB8F-7C74-C29B-FF7A-EFE9675867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580847"/>
              <a:ext cx="3816311" cy="1393006"/>
            </a:xfrm>
            <a:prstGeom prst="rect">
              <a:avLst/>
            </a:prstGeom>
          </p:spPr>
        </p:pic>
      </p:grpSp>
      <p:sp>
        <p:nvSpPr>
          <p:cNvPr id="14" name="Content Placeholder 2">
            <a:extLst>
              <a:ext uri="{FF2B5EF4-FFF2-40B4-BE49-F238E27FC236}">
                <a16:creationId xmlns:a16="http://schemas.microsoft.com/office/drawing/2014/main" id="{B3645016-A074-FB66-B2D6-B1B85FD18E07}"/>
              </a:ext>
            </a:extLst>
          </p:cNvPr>
          <p:cNvSpPr txBox="1">
            <a:spLocks/>
          </p:cNvSpPr>
          <p:nvPr/>
        </p:nvSpPr>
        <p:spPr>
          <a:xfrm>
            <a:off x="-1" y="4929552"/>
            <a:ext cx="12188686" cy="192844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GB" dirty="0"/>
              <a:t>All testers answered ‘partly’ when it came to engagement with dungeon traversal. Reasons generally focused on repetitiveness, emptiness, and lack of more areas. This was expected due to </a:t>
            </a:r>
            <a:r>
              <a:rPr lang="en-GB" dirty="0" err="1"/>
              <a:t>downscoping</a:t>
            </a:r>
            <a:r>
              <a:rPr lang="en-GB" dirty="0"/>
              <a:t> and cutting of the camp especially</a:t>
            </a:r>
          </a:p>
          <a:p>
            <a:pPr lvl="1"/>
            <a:r>
              <a:rPr lang="en-GB" dirty="0"/>
              <a:t>It was generally consistently said that the end of the game elicited a sad reaction, which was the goal</a:t>
            </a:r>
          </a:p>
          <a:p>
            <a:pPr lvl="1"/>
            <a:r>
              <a:rPr lang="en-GB" dirty="0"/>
              <a:t>It was completely agreed that the subject matter of the ending was handled well, due to no silly elements and serious tone</a:t>
            </a:r>
          </a:p>
          <a:p>
            <a:pPr lvl="1"/>
            <a:r>
              <a:rPr lang="en-GB" dirty="0"/>
              <a:t>A consistent point made in the final comments was eagerness to see further production, and inclusion of cut elements. UI and sound design was praised as well, which is ideal due to that being a focus of the project as well</a:t>
            </a:r>
          </a:p>
          <a:p>
            <a:pPr lvl="2"/>
            <a:endParaRPr lang="en-GB" dirty="0"/>
          </a:p>
        </p:txBody>
      </p:sp>
    </p:spTree>
    <p:extLst>
      <p:ext uri="{BB962C8B-B14F-4D97-AF65-F5344CB8AC3E}">
        <p14:creationId xmlns:p14="http://schemas.microsoft.com/office/powerpoint/2010/main" val="2271550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E946F-4EA0-09FA-6041-9109DAE29E7D}"/>
            </a:ext>
          </a:extLst>
        </p:cNvPr>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2B77682-F2E5-D496-808A-7B4FD22D5D57}"/>
              </a:ext>
            </a:extLst>
          </p:cNvPr>
          <p:cNvSpPr txBox="1">
            <a:spLocks/>
          </p:cNvSpPr>
          <p:nvPr/>
        </p:nvSpPr>
        <p:spPr>
          <a:xfrm>
            <a:off x="-1" y="1638300"/>
            <a:ext cx="12188686" cy="521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2"/>
            <a:endParaRPr lang="en-GB" dirty="0"/>
          </a:p>
        </p:txBody>
      </p:sp>
      <p:sp>
        <p:nvSpPr>
          <p:cNvPr id="6" name="TextBox 5">
            <a:extLst>
              <a:ext uri="{FF2B5EF4-FFF2-40B4-BE49-F238E27FC236}">
                <a16:creationId xmlns:a16="http://schemas.microsoft.com/office/drawing/2014/main" id="{C2743D29-2593-4C65-1C67-08DCED82B24D}"/>
              </a:ext>
            </a:extLst>
          </p:cNvPr>
          <p:cNvSpPr txBox="1"/>
          <p:nvPr/>
        </p:nvSpPr>
        <p:spPr>
          <a:xfrm>
            <a:off x="114300" y="5691663"/>
            <a:ext cx="11772900" cy="1061829"/>
          </a:xfrm>
          <a:prstGeom prst="rect">
            <a:avLst/>
          </a:prstGeom>
          <a:noFill/>
        </p:spPr>
        <p:txBody>
          <a:bodyPr wrap="square">
            <a:spAutoFit/>
          </a:bodyPr>
          <a:lstStyle/>
          <a:p>
            <a:r>
              <a:rPr lang="en-GB" sz="1050" dirty="0"/>
              <a:t>Reference list</a:t>
            </a:r>
          </a:p>
          <a:p>
            <a:endParaRPr lang="en-GB" sz="1050" dirty="0"/>
          </a:p>
          <a:p>
            <a:r>
              <a:rPr lang="en-GB" sz="1050" dirty="0"/>
              <a:t>Craig Perko (2022). Typewriter Text in Unreal (Visual Novel Dialog Effect). [online] YouTube. Available at: https://youtu.be/uqtiH_FnqOc Tutorial used to create typewriter effect of dialogue text.</a:t>
            </a:r>
          </a:p>
          <a:p>
            <a:endParaRPr lang="en-GB" sz="1050" dirty="0"/>
          </a:p>
          <a:p>
            <a:r>
              <a:rPr lang="en-GB" sz="1050" dirty="0" err="1"/>
              <a:t>Pixabay</a:t>
            </a:r>
            <a:r>
              <a:rPr lang="en-GB" sz="1050" dirty="0"/>
              <a:t> (2024). </a:t>
            </a:r>
            <a:r>
              <a:rPr lang="en-GB" sz="1050" dirty="0" err="1"/>
              <a:t>Pixabay</a:t>
            </a:r>
            <a:r>
              <a:rPr lang="en-GB" sz="1050" dirty="0"/>
              <a:t>. [online] Pixabay.com. Available at: https://pixabay.com/ All sound effects and music from here.</a:t>
            </a:r>
          </a:p>
        </p:txBody>
      </p:sp>
      <p:sp>
        <p:nvSpPr>
          <p:cNvPr id="8" name="Title 7">
            <a:extLst>
              <a:ext uri="{FF2B5EF4-FFF2-40B4-BE49-F238E27FC236}">
                <a16:creationId xmlns:a16="http://schemas.microsoft.com/office/drawing/2014/main" id="{52CA9948-9999-180B-CF85-5DE877583AD3}"/>
              </a:ext>
            </a:extLst>
          </p:cNvPr>
          <p:cNvSpPr>
            <a:spLocks noGrp="1"/>
          </p:cNvSpPr>
          <p:nvPr>
            <p:ph type="title"/>
          </p:nvPr>
        </p:nvSpPr>
        <p:spPr/>
        <p:txBody>
          <a:bodyPr/>
          <a:lstStyle/>
          <a:p>
            <a:r>
              <a:rPr lang="en-GB" dirty="0"/>
              <a:t>Critical reflection</a:t>
            </a:r>
          </a:p>
        </p:txBody>
      </p:sp>
      <p:sp>
        <p:nvSpPr>
          <p:cNvPr id="9" name="Content Placeholder 2">
            <a:extLst>
              <a:ext uri="{FF2B5EF4-FFF2-40B4-BE49-F238E27FC236}">
                <a16:creationId xmlns:a16="http://schemas.microsoft.com/office/drawing/2014/main" id="{65000142-07EA-4D9B-5C7D-075FDA3DB3CC}"/>
              </a:ext>
            </a:extLst>
          </p:cNvPr>
          <p:cNvSpPr txBox="1">
            <a:spLocks/>
          </p:cNvSpPr>
          <p:nvPr/>
        </p:nvSpPr>
        <p:spPr>
          <a:xfrm>
            <a:off x="-1" y="1967103"/>
            <a:ext cx="12188686" cy="37245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GB" dirty="0"/>
              <a:t>Overall, I am pleased with the final product, for the most part.</a:t>
            </a:r>
          </a:p>
          <a:p>
            <a:pPr lvl="1"/>
            <a:r>
              <a:rPr lang="en-GB" dirty="0"/>
              <a:t>I feel that it does achieve the new pivoted goal of ‘showcasing a metaphorical battle, focusing on an emotional narrative experience’.</a:t>
            </a:r>
          </a:p>
          <a:p>
            <a:pPr lvl="1"/>
            <a:r>
              <a:rPr lang="en-GB" dirty="0"/>
              <a:t>I do regret the many cuts due to necessary </a:t>
            </a:r>
            <a:r>
              <a:rPr lang="en-GB" dirty="0" err="1"/>
              <a:t>downscoping</a:t>
            </a:r>
            <a:r>
              <a:rPr lang="en-GB" dirty="0"/>
              <a:t>. Elements that were criticised in testing feedback would have been addressed by some of the cut content.</a:t>
            </a:r>
          </a:p>
          <a:p>
            <a:pPr lvl="1"/>
            <a:r>
              <a:rPr lang="en-GB" dirty="0"/>
              <a:t>I feel that I did a good job with UI, sound design, level meshing, sequencer use, and creating an appropriately hard-hitting final ending cutscene. I also enjoyed implementing voice acting, and writing/designing the ‘spotlight’ moments.</a:t>
            </a:r>
          </a:p>
          <a:p>
            <a:pPr lvl="1"/>
            <a:r>
              <a:rPr lang="en-GB" dirty="0"/>
              <a:t>While I feel that the writing is adequate, I would have liked to have done better with it. Though it could be said that it is </a:t>
            </a:r>
            <a:r>
              <a:rPr lang="en-GB" dirty="0" err="1"/>
              <a:t>moreso</a:t>
            </a:r>
            <a:r>
              <a:rPr lang="en-GB" dirty="0"/>
              <a:t> that more dialogue content to bond with the characters better would have helped, rather than the writing itself.</a:t>
            </a:r>
          </a:p>
          <a:p>
            <a:pPr lvl="1"/>
            <a:r>
              <a:rPr lang="en-GB" dirty="0"/>
              <a:t>The repetitiveness is also a criticism I have for the project, as again, the cut content trims it down to mostly traversing the same area repeatedly.</a:t>
            </a:r>
          </a:p>
          <a:p>
            <a:pPr lvl="2"/>
            <a:endParaRPr lang="en-GB" dirty="0"/>
          </a:p>
        </p:txBody>
      </p:sp>
    </p:spTree>
    <p:extLst>
      <p:ext uri="{BB962C8B-B14F-4D97-AF65-F5344CB8AC3E}">
        <p14:creationId xmlns:p14="http://schemas.microsoft.com/office/powerpoint/2010/main" val="1992914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686E-77FD-2EF0-8643-18DB7D9BC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4BE1E-2EF9-C17A-8BF3-146AFECB952C}"/>
              </a:ext>
            </a:extLst>
          </p:cNvPr>
          <p:cNvSpPr>
            <a:spLocks noGrp="1"/>
          </p:cNvSpPr>
          <p:nvPr>
            <p:ph type="title"/>
          </p:nvPr>
        </p:nvSpPr>
        <p:spPr/>
        <p:txBody>
          <a:bodyPr/>
          <a:lstStyle/>
          <a:p>
            <a:r>
              <a:rPr lang="en-GB" dirty="0"/>
              <a:t>The pivoted Project problem</a:t>
            </a:r>
          </a:p>
        </p:txBody>
      </p:sp>
      <p:sp>
        <p:nvSpPr>
          <p:cNvPr id="3" name="Content Placeholder 2">
            <a:extLst>
              <a:ext uri="{FF2B5EF4-FFF2-40B4-BE49-F238E27FC236}">
                <a16:creationId xmlns:a16="http://schemas.microsoft.com/office/drawing/2014/main" id="{A29C094D-D1E6-F0C4-BFE2-B64F45994D17}"/>
              </a:ext>
            </a:extLst>
          </p:cNvPr>
          <p:cNvSpPr>
            <a:spLocks noGrp="1"/>
          </p:cNvSpPr>
          <p:nvPr>
            <p:ph idx="1"/>
          </p:nvPr>
        </p:nvSpPr>
        <p:spPr>
          <a:xfrm>
            <a:off x="0" y="1691641"/>
            <a:ext cx="12192000" cy="1234439"/>
          </a:xfrm>
        </p:spPr>
        <p:txBody>
          <a:bodyPr>
            <a:normAutofit fontScale="85000" lnSpcReduction="20000"/>
          </a:bodyPr>
          <a:lstStyle/>
          <a:p>
            <a:r>
              <a:rPr lang="en-GB" dirty="0"/>
              <a:t>However, as the development process progressed, I pivoted the problem statement to instead refer to a more </a:t>
            </a:r>
            <a:r>
              <a:rPr lang="en-GB" b="1" dirty="0"/>
              <a:t>metaphorical battle, focusing on an emotional narrative told through memories and effective mood setting.</a:t>
            </a:r>
          </a:p>
          <a:p>
            <a:pPr lvl="1"/>
            <a:r>
              <a:rPr lang="en-GB" dirty="0"/>
              <a:t>The project then came to instead take more inspiration from games such as TACOMA, Gone Home, and Return of Edith Finch.</a:t>
            </a:r>
          </a:p>
        </p:txBody>
      </p:sp>
      <p:pic>
        <p:nvPicPr>
          <p:cNvPr id="5" name="Picture 4" descr="A blue background with white text&#10;&#10;AI-generated content may be incorrect.">
            <a:extLst>
              <a:ext uri="{FF2B5EF4-FFF2-40B4-BE49-F238E27FC236}">
                <a16:creationId xmlns:a16="http://schemas.microsoft.com/office/drawing/2014/main" id="{45C5EAD6-FDCD-BDFC-4401-43856B38D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38" y="2949609"/>
            <a:ext cx="3600555" cy="3512198"/>
          </a:xfrm>
          <a:prstGeom prst="rect">
            <a:avLst/>
          </a:prstGeom>
        </p:spPr>
      </p:pic>
      <p:pic>
        <p:nvPicPr>
          <p:cNvPr id="7" name="Picture 6" descr="A yellow text on a yellow background&#10;&#10;AI-generated content may be incorrect.">
            <a:extLst>
              <a:ext uri="{FF2B5EF4-FFF2-40B4-BE49-F238E27FC236}">
                <a16:creationId xmlns:a16="http://schemas.microsoft.com/office/drawing/2014/main" id="{AB65A5AC-F641-2E49-D822-3EEC09FD2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536" y="2839014"/>
            <a:ext cx="4419254" cy="3622793"/>
          </a:xfrm>
          <a:prstGeom prst="rect">
            <a:avLst/>
          </a:prstGeom>
        </p:spPr>
      </p:pic>
    </p:spTree>
    <p:extLst>
      <p:ext uri="{BB962C8B-B14F-4D97-AF65-F5344CB8AC3E}">
        <p14:creationId xmlns:p14="http://schemas.microsoft.com/office/powerpoint/2010/main" val="2575779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5FB1-C816-90FC-C100-49F787BC81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499ED2-E806-1B09-CB02-193AA9D6556F}"/>
              </a:ext>
            </a:extLst>
          </p:cNvPr>
          <p:cNvSpPr>
            <a:spLocks noGrp="1"/>
          </p:cNvSpPr>
          <p:nvPr>
            <p:ph type="title"/>
          </p:nvPr>
        </p:nvSpPr>
        <p:spPr>
          <a:xfrm>
            <a:off x="2731008" y="-159171"/>
            <a:ext cx="8610600" cy="1293028"/>
          </a:xfrm>
        </p:spPr>
        <p:txBody>
          <a:bodyPr/>
          <a:lstStyle/>
          <a:p>
            <a:r>
              <a:rPr lang="en-GB" dirty="0"/>
              <a:t>Initial </a:t>
            </a:r>
            <a:r>
              <a:rPr lang="en-GB" dirty="0" err="1"/>
              <a:t>gantt</a:t>
            </a:r>
            <a:r>
              <a:rPr lang="en-GB" dirty="0"/>
              <a:t> chart</a:t>
            </a:r>
          </a:p>
        </p:txBody>
      </p:sp>
      <p:sp>
        <p:nvSpPr>
          <p:cNvPr id="3" name="Content Placeholder 2">
            <a:extLst>
              <a:ext uri="{FF2B5EF4-FFF2-40B4-BE49-F238E27FC236}">
                <a16:creationId xmlns:a16="http://schemas.microsoft.com/office/drawing/2014/main" id="{3F08121B-1AC2-94BA-4D18-4D5ABF9E4156}"/>
              </a:ext>
            </a:extLst>
          </p:cNvPr>
          <p:cNvSpPr>
            <a:spLocks noGrp="1"/>
          </p:cNvSpPr>
          <p:nvPr>
            <p:ph idx="1"/>
          </p:nvPr>
        </p:nvSpPr>
        <p:spPr>
          <a:xfrm>
            <a:off x="128016" y="694945"/>
            <a:ext cx="12192000" cy="1234439"/>
          </a:xfrm>
        </p:spPr>
        <p:txBody>
          <a:bodyPr>
            <a:normAutofit/>
          </a:bodyPr>
          <a:lstStyle/>
          <a:p>
            <a:r>
              <a:rPr lang="en-GB" dirty="0"/>
              <a:t>This is the first iteration of my Gantt Chart, at the very beginning of the project development (shown in my proposal)</a:t>
            </a:r>
          </a:p>
        </p:txBody>
      </p:sp>
      <p:pic>
        <p:nvPicPr>
          <p:cNvPr id="4098" name="Picture 2">
            <a:extLst>
              <a:ext uri="{FF2B5EF4-FFF2-40B4-BE49-F238E27FC236}">
                <a16:creationId xmlns:a16="http://schemas.microsoft.com/office/drawing/2014/main" id="{1694F332-6CDD-1544-26D6-F8A7129D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 y="1481328"/>
            <a:ext cx="12192259" cy="533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24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69BC2-6F8F-4464-3E26-815F815E7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713A7-3CB3-3D26-856D-84F6AD01DA09}"/>
              </a:ext>
            </a:extLst>
          </p:cNvPr>
          <p:cNvSpPr>
            <a:spLocks noGrp="1"/>
          </p:cNvSpPr>
          <p:nvPr>
            <p:ph type="title"/>
          </p:nvPr>
        </p:nvSpPr>
        <p:spPr/>
        <p:txBody>
          <a:bodyPr/>
          <a:lstStyle/>
          <a:p>
            <a:r>
              <a:rPr lang="en-GB" dirty="0"/>
              <a:t>ideation</a:t>
            </a:r>
          </a:p>
        </p:txBody>
      </p:sp>
      <p:sp>
        <p:nvSpPr>
          <p:cNvPr id="3" name="Content Placeholder 2">
            <a:extLst>
              <a:ext uri="{FF2B5EF4-FFF2-40B4-BE49-F238E27FC236}">
                <a16:creationId xmlns:a16="http://schemas.microsoft.com/office/drawing/2014/main" id="{3A8512E0-C772-9D98-9257-E420045AF5AE}"/>
              </a:ext>
            </a:extLst>
          </p:cNvPr>
          <p:cNvSpPr>
            <a:spLocks noGrp="1"/>
          </p:cNvSpPr>
          <p:nvPr>
            <p:ph idx="1"/>
          </p:nvPr>
        </p:nvSpPr>
        <p:spPr>
          <a:xfrm>
            <a:off x="0" y="1691641"/>
            <a:ext cx="6096000" cy="5166359"/>
          </a:xfrm>
        </p:spPr>
        <p:txBody>
          <a:bodyPr>
            <a:normAutofit fontScale="92500"/>
          </a:bodyPr>
          <a:lstStyle/>
          <a:p>
            <a:r>
              <a:rPr lang="en-GB" dirty="0"/>
              <a:t>The initial inspiration chord from the movie “</a:t>
            </a:r>
            <a:r>
              <a:rPr lang="en-GB" b="1" dirty="0"/>
              <a:t>The Canker Man</a:t>
            </a:r>
            <a:r>
              <a:rPr lang="en-GB" dirty="0"/>
              <a:t>”, which follows a young woman who is haunted by a misshapen demon. It is soon revealed that the demon is a manifestation of her childhood memory of her mother as she was dying of cancer. This struck a chord with me and started forming the first thoughts of being in a child’s mind as they fought an illness and manifested characters from parts of their life.</a:t>
            </a:r>
          </a:p>
          <a:p>
            <a:r>
              <a:rPr lang="en-GB" dirty="0"/>
              <a:t>More game-focused inspirations included </a:t>
            </a:r>
            <a:r>
              <a:rPr lang="en-GB" b="1" dirty="0"/>
              <a:t>Persona</a:t>
            </a:r>
            <a:r>
              <a:rPr lang="en-GB" dirty="0"/>
              <a:t> (particularly the initial bond-influenced turn-based combat) and </a:t>
            </a:r>
            <a:r>
              <a:rPr lang="en-GB" b="1" dirty="0"/>
              <a:t>Fire Emblem </a:t>
            </a:r>
            <a:r>
              <a:rPr lang="en-GB" dirty="0"/>
              <a:t>(light effects of supports on combat). Much inspiration for the mind-based setting also came from Persona (mind palaces and metaphorical/mental landscapes)</a:t>
            </a:r>
          </a:p>
        </p:txBody>
      </p:sp>
      <p:pic>
        <p:nvPicPr>
          <p:cNvPr id="1026" name="Picture 2" descr="I need some help making the Canker Man from the movie ...">
            <a:extLst>
              <a:ext uri="{FF2B5EF4-FFF2-40B4-BE49-F238E27FC236}">
                <a16:creationId xmlns:a16="http://schemas.microsoft.com/office/drawing/2014/main" id="{7D81CBD5-96A1-3D34-AA1B-BF8298FDA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496" y="1971936"/>
            <a:ext cx="2549422" cy="18228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3F0C90-75E8-6AE7-751A-2EC465152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872" y="1971936"/>
            <a:ext cx="3239527" cy="1822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731D1E4-9967-F851-F243-AEBF73508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496" y="4455597"/>
            <a:ext cx="2627376" cy="15147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10312FA-CEC3-D525-C3AE-4BD67BF4C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9688" y="4455597"/>
            <a:ext cx="2696697" cy="1514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11B010-B573-6C09-77F0-3F5DF3AA56BB}"/>
              </a:ext>
            </a:extLst>
          </p:cNvPr>
          <p:cNvSpPr txBox="1"/>
          <p:nvPr/>
        </p:nvSpPr>
        <p:spPr>
          <a:xfrm>
            <a:off x="6254496" y="3794760"/>
            <a:ext cx="2549422" cy="307777"/>
          </a:xfrm>
          <a:prstGeom prst="rect">
            <a:avLst/>
          </a:prstGeom>
          <a:noFill/>
        </p:spPr>
        <p:txBody>
          <a:bodyPr wrap="square" rtlCol="0">
            <a:spAutoFit/>
          </a:bodyPr>
          <a:lstStyle/>
          <a:p>
            <a:r>
              <a:rPr lang="en-GB" sz="1400" i="1" dirty="0"/>
              <a:t>The Canker Man</a:t>
            </a:r>
          </a:p>
        </p:txBody>
      </p:sp>
      <p:sp>
        <p:nvSpPr>
          <p:cNvPr id="6" name="TextBox 5">
            <a:extLst>
              <a:ext uri="{FF2B5EF4-FFF2-40B4-BE49-F238E27FC236}">
                <a16:creationId xmlns:a16="http://schemas.microsoft.com/office/drawing/2014/main" id="{C3E2AA27-F51D-3A2E-E485-12993AFBD242}"/>
              </a:ext>
            </a:extLst>
          </p:cNvPr>
          <p:cNvSpPr txBox="1"/>
          <p:nvPr/>
        </p:nvSpPr>
        <p:spPr>
          <a:xfrm>
            <a:off x="8881873" y="3794760"/>
            <a:ext cx="3239526" cy="307777"/>
          </a:xfrm>
          <a:prstGeom prst="rect">
            <a:avLst/>
          </a:prstGeom>
          <a:noFill/>
        </p:spPr>
        <p:txBody>
          <a:bodyPr wrap="square" rtlCol="0">
            <a:spAutoFit/>
          </a:bodyPr>
          <a:lstStyle/>
          <a:p>
            <a:r>
              <a:rPr lang="en-GB" sz="1400" i="1" dirty="0"/>
              <a:t>Persona 3 Portable</a:t>
            </a:r>
          </a:p>
        </p:txBody>
      </p:sp>
      <p:sp>
        <p:nvSpPr>
          <p:cNvPr id="8" name="TextBox 7">
            <a:extLst>
              <a:ext uri="{FF2B5EF4-FFF2-40B4-BE49-F238E27FC236}">
                <a16:creationId xmlns:a16="http://schemas.microsoft.com/office/drawing/2014/main" id="{352B0496-EFDE-0F53-308E-04369C4A71D1}"/>
              </a:ext>
            </a:extLst>
          </p:cNvPr>
          <p:cNvSpPr txBox="1"/>
          <p:nvPr/>
        </p:nvSpPr>
        <p:spPr>
          <a:xfrm>
            <a:off x="6214224" y="5970379"/>
            <a:ext cx="2667647" cy="307777"/>
          </a:xfrm>
          <a:prstGeom prst="rect">
            <a:avLst/>
          </a:prstGeom>
          <a:noFill/>
        </p:spPr>
        <p:txBody>
          <a:bodyPr wrap="square" rtlCol="0">
            <a:spAutoFit/>
          </a:bodyPr>
          <a:lstStyle/>
          <a:p>
            <a:r>
              <a:rPr lang="en-GB" sz="1400" i="1" dirty="0"/>
              <a:t>Persona 5</a:t>
            </a:r>
          </a:p>
        </p:txBody>
      </p:sp>
      <p:sp>
        <p:nvSpPr>
          <p:cNvPr id="9" name="TextBox 8">
            <a:extLst>
              <a:ext uri="{FF2B5EF4-FFF2-40B4-BE49-F238E27FC236}">
                <a16:creationId xmlns:a16="http://schemas.microsoft.com/office/drawing/2014/main" id="{0C602147-C26C-EED7-EF82-2C085C7878AB}"/>
              </a:ext>
            </a:extLst>
          </p:cNvPr>
          <p:cNvSpPr txBox="1"/>
          <p:nvPr/>
        </p:nvSpPr>
        <p:spPr>
          <a:xfrm>
            <a:off x="9109686" y="5970379"/>
            <a:ext cx="2696697" cy="307777"/>
          </a:xfrm>
          <a:prstGeom prst="rect">
            <a:avLst/>
          </a:prstGeom>
          <a:noFill/>
        </p:spPr>
        <p:txBody>
          <a:bodyPr wrap="square" rtlCol="0">
            <a:spAutoFit/>
          </a:bodyPr>
          <a:lstStyle/>
          <a:p>
            <a:r>
              <a:rPr lang="en-GB" sz="1400" i="1" dirty="0"/>
              <a:t>Fire Emblem Three Houses</a:t>
            </a:r>
          </a:p>
        </p:txBody>
      </p:sp>
    </p:spTree>
    <p:extLst>
      <p:ext uri="{BB962C8B-B14F-4D97-AF65-F5344CB8AC3E}">
        <p14:creationId xmlns:p14="http://schemas.microsoft.com/office/powerpoint/2010/main" val="176586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B145-DA1E-C1C8-F5DA-824F22C7C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1DF30A-7CA6-FE4C-42AC-7A4027DB699B}"/>
              </a:ext>
            </a:extLst>
          </p:cNvPr>
          <p:cNvSpPr>
            <a:spLocks noGrp="1"/>
          </p:cNvSpPr>
          <p:nvPr>
            <p:ph type="title"/>
          </p:nvPr>
        </p:nvSpPr>
        <p:spPr/>
        <p:txBody>
          <a:bodyPr/>
          <a:lstStyle/>
          <a:p>
            <a:r>
              <a:rPr lang="en-GB" dirty="0"/>
              <a:t>research</a:t>
            </a:r>
          </a:p>
        </p:txBody>
      </p:sp>
      <p:sp>
        <p:nvSpPr>
          <p:cNvPr id="3" name="Content Placeholder 2">
            <a:extLst>
              <a:ext uri="{FF2B5EF4-FFF2-40B4-BE49-F238E27FC236}">
                <a16:creationId xmlns:a16="http://schemas.microsoft.com/office/drawing/2014/main" id="{2BA8EB61-E6BD-5AFF-EE7A-1C0E8F134BE9}"/>
              </a:ext>
            </a:extLst>
          </p:cNvPr>
          <p:cNvSpPr>
            <a:spLocks noGrp="1"/>
          </p:cNvSpPr>
          <p:nvPr>
            <p:ph idx="1"/>
          </p:nvPr>
        </p:nvSpPr>
        <p:spPr>
          <a:xfrm>
            <a:off x="0" y="1691641"/>
            <a:ext cx="6096000" cy="5166359"/>
          </a:xfrm>
        </p:spPr>
        <p:txBody>
          <a:bodyPr>
            <a:normAutofit/>
          </a:bodyPr>
          <a:lstStyle/>
          <a:p>
            <a:r>
              <a:rPr lang="en-GB" dirty="0"/>
              <a:t>Most research took the form of playing and analysing the games which inspired my idea (</a:t>
            </a:r>
            <a:r>
              <a:rPr lang="en-GB" b="1" dirty="0"/>
              <a:t>Persona </a:t>
            </a:r>
            <a:r>
              <a:rPr lang="en-GB" dirty="0"/>
              <a:t>and</a:t>
            </a:r>
            <a:r>
              <a:rPr lang="en-GB" b="1" dirty="0"/>
              <a:t> Fire Emblem</a:t>
            </a:r>
            <a:r>
              <a:rPr lang="en-GB" dirty="0"/>
              <a:t>). The game </a:t>
            </a:r>
            <a:r>
              <a:rPr lang="en-GB" b="1" dirty="0"/>
              <a:t>Metaphor: ReFantazio </a:t>
            </a:r>
            <a:r>
              <a:rPr lang="en-GB" dirty="0"/>
              <a:t>also released in November 2024 (another game by Persona’s developers), which provided more insight in crafting a bonding system.</a:t>
            </a:r>
          </a:p>
          <a:p>
            <a:pPr lvl="1"/>
            <a:r>
              <a:rPr lang="en-GB" dirty="0"/>
              <a:t>I found that </a:t>
            </a:r>
            <a:r>
              <a:rPr lang="en-GB" b="1" dirty="0"/>
              <a:t>pacing, music, character writing, and even UI </a:t>
            </a:r>
            <a:r>
              <a:rPr lang="en-GB" dirty="0"/>
              <a:t>all contributed to the emotional journey of bonding to the characters as a player, or witnessing the bonds they form amongst themselves</a:t>
            </a:r>
          </a:p>
        </p:txBody>
      </p:sp>
      <p:sp>
        <p:nvSpPr>
          <p:cNvPr id="6" name="TextBox 5">
            <a:extLst>
              <a:ext uri="{FF2B5EF4-FFF2-40B4-BE49-F238E27FC236}">
                <a16:creationId xmlns:a16="http://schemas.microsoft.com/office/drawing/2014/main" id="{7987C3D7-88E6-368B-C086-2E13FA35652C}"/>
              </a:ext>
            </a:extLst>
          </p:cNvPr>
          <p:cNvSpPr txBox="1"/>
          <p:nvPr/>
        </p:nvSpPr>
        <p:spPr>
          <a:xfrm>
            <a:off x="7163725" y="3772250"/>
            <a:ext cx="3239526" cy="307777"/>
          </a:xfrm>
          <a:prstGeom prst="rect">
            <a:avLst/>
          </a:prstGeom>
          <a:noFill/>
        </p:spPr>
        <p:txBody>
          <a:bodyPr wrap="square" rtlCol="0">
            <a:spAutoFit/>
          </a:bodyPr>
          <a:lstStyle/>
          <a:p>
            <a:r>
              <a:rPr lang="en-GB" sz="1400" i="1" dirty="0"/>
              <a:t>Metaphor: ReFantazio</a:t>
            </a:r>
          </a:p>
        </p:txBody>
      </p:sp>
      <p:sp>
        <p:nvSpPr>
          <p:cNvPr id="8" name="TextBox 7">
            <a:extLst>
              <a:ext uri="{FF2B5EF4-FFF2-40B4-BE49-F238E27FC236}">
                <a16:creationId xmlns:a16="http://schemas.microsoft.com/office/drawing/2014/main" id="{B3A2310C-E899-D14E-5DB3-CD9639FD9ACD}"/>
              </a:ext>
            </a:extLst>
          </p:cNvPr>
          <p:cNvSpPr txBox="1"/>
          <p:nvPr/>
        </p:nvSpPr>
        <p:spPr>
          <a:xfrm>
            <a:off x="6214224" y="5970379"/>
            <a:ext cx="2667647" cy="307777"/>
          </a:xfrm>
          <a:prstGeom prst="rect">
            <a:avLst/>
          </a:prstGeom>
          <a:noFill/>
        </p:spPr>
        <p:txBody>
          <a:bodyPr wrap="square" rtlCol="0">
            <a:spAutoFit/>
          </a:bodyPr>
          <a:lstStyle/>
          <a:p>
            <a:r>
              <a:rPr lang="en-GB" sz="1400" i="1" dirty="0"/>
              <a:t>Persona 5</a:t>
            </a:r>
          </a:p>
        </p:txBody>
      </p:sp>
      <p:sp>
        <p:nvSpPr>
          <p:cNvPr id="9" name="TextBox 8">
            <a:extLst>
              <a:ext uri="{FF2B5EF4-FFF2-40B4-BE49-F238E27FC236}">
                <a16:creationId xmlns:a16="http://schemas.microsoft.com/office/drawing/2014/main" id="{D1667CE6-BA56-F079-9EB5-94A6F3BE36EB}"/>
              </a:ext>
            </a:extLst>
          </p:cNvPr>
          <p:cNvSpPr txBox="1"/>
          <p:nvPr/>
        </p:nvSpPr>
        <p:spPr>
          <a:xfrm>
            <a:off x="9109686" y="5970379"/>
            <a:ext cx="2696697" cy="307777"/>
          </a:xfrm>
          <a:prstGeom prst="rect">
            <a:avLst/>
          </a:prstGeom>
          <a:noFill/>
        </p:spPr>
        <p:txBody>
          <a:bodyPr wrap="square" rtlCol="0">
            <a:spAutoFit/>
          </a:bodyPr>
          <a:lstStyle/>
          <a:p>
            <a:r>
              <a:rPr lang="en-GB" sz="1400" i="1" dirty="0"/>
              <a:t>Fire Emblem Three Houses</a:t>
            </a:r>
          </a:p>
        </p:txBody>
      </p:sp>
      <p:pic>
        <p:nvPicPr>
          <p:cNvPr id="2050" name="Picture 2">
            <a:extLst>
              <a:ext uri="{FF2B5EF4-FFF2-40B4-BE49-F238E27FC236}">
                <a16:creationId xmlns:a16="http://schemas.microsoft.com/office/drawing/2014/main" id="{FED932F3-B750-E6EF-204D-DCBC63D3E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224" y="4455597"/>
            <a:ext cx="2692946" cy="15147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C01332E-1997-D61C-72CC-4F98E139A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394" y="4420289"/>
            <a:ext cx="2755714" cy="15500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taphor ReFantazio: Heismay Follower answers guide | VG247">
            <a:extLst>
              <a:ext uri="{FF2B5EF4-FFF2-40B4-BE49-F238E27FC236}">
                <a16:creationId xmlns:a16="http://schemas.microsoft.com/office/drawing/2014/main" id="{E9097409-82F4-058C-972F-C84DF3C8A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015" y="1928449"/>
            <a:ext cx="3277869" cy="184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76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A9EEF-8215-2FBF-03C7-A58714BF7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F5FF6-D151-C480-E73C-64E081CE958D}"/>
              </a:ext>
            </a:extLst>
          </p:cNvPr>
          <p:cNvSpPr>
            <a:spLocks noGrp="1"/>
          </p:cNvSpPr>
          <p:nvPr>
            <p:ph type="title"/>
          </p:nvPr>
        </p:nvSpPr>
        <p:spPr/>
        <p:txBody>
          <a:bodyPr/>
          <a:lstStyle/>
          <a:p>
            <a:r>
              <a:rPr lang="en-GB" dirty="0"/>
              <a:t>First planning</a:t>
            </a:r>
            <a:br>
              <a:rPr lang="en-GB" dirty="0"/>
            </a:br>
            <a:r>
              <a:rPr lang="en-GB" dirty="0"/>
              <a:t>diagrams and map</a:t>
            </a:r>
          </a:p>
        </p:txBody>
      </p:sp>
      <p:sp>
        <p:nvSpPr>
          <p:cNvPr id="3" name="Content Placeholder 2">
            <a:extLst>
              <a:ext uri="{FF2B5EF4-FFF2-40B4-BE49-F238E27FC236}">
                <a16:creationId xmlns:a16="http://schemas.microsoft.com/office/drawing/2014/main" id="{9832B66A-ADEB-57C2-01B3-AB205569B717}"/>
              </a:ext>
            </a:extLst>
          </p:cNvPr>
          <p:cNvSpPr>
            <a:spLocks noGrp="1"/>
          </p:cNvSpPr>
          <p:nvPr>
            <p:ph idx="1"/>
          </p:nvPr>
        </p:nvSpPr>
        <p:spPr>
          <a:xfrm>
            <a:off x="0" y="1999418"/>
            <a:ext cx="12192000" cy="1362455"/>
          </a:xfrm>
        </p:spPr>
        <p:txBody>
          <a:bodyPr>
            <a:normAutofit fontScale="92500"/>
          </a:bodyPr>
          <a:lstStyle/>
          <a:p>
            <a:r>
              <a:rPr lang="en-GB" dirty="0"/>
              <a:t>Crafting the game loop was one of the first things I did, honing in on a cyclical pattern of repeatedly going through a ‘dungeon’ (which is an amalgamate of a school, park, and bedroom), fighting enemies through each run, and resting in a ‘camp’ between each cycle.</a:t>
            </a:r>
          </a:p>
          <a:p>
            <a:r>
              <a:rPr lang="en-GB" dirty="0"/>
              <a:t>A map of the dungeon was also created to help with initial layout planning</a:t>
            </a:r>
          </a:p>
        </p:txBody>
      </p:sp>
      <p:sp>
        <p:nvSpPr>
          <p:cNvPr id="8" name="TextBox 7">
            <a:extLst>
              <a:ext uri="{FF2B5EF4-FFF2-40B4-BE49-F238E27FC236}">
                <a16:creationId xmlns:a16="http://schemas.microsoft.com/office/drawing/2014/main" id="{115CF737-DEDA-5040-79A9-5EB98A57AABF}"/>
              </a:ext>
            </a:extLst>
          </p:cNvPr>
          <p:cNvSpPr txBox="1"/>
          <p:nvPr/>
        </p:nvSpPr>
        <p:spPr>
          <a:xfrm>
            <a:off x="1201331" y="6550222"/>
            <a:ext cx="2667647" cy="307777"/>
          </a:xfrm>
          <a:prstGeom prst="rect">
            <a:avLst/>
          </a:prstGeom>
          <a:noFill/>
        </p:spPr>
        <p:txBody>
          <a:bodyPr wrap="square" rtlCol="0">
            <a:spAutoFit/>
          </a:bodyPr>
          <a:lstStyle/>
          <a:p>
            <a:r>
              <a:rPr lang="en-GB" sz="1400" i="1" dirty="0"/>
              <a:t>Game loop</a:t>
            </a:r>
          </a:p>
        </p:txBody>
      </p:sp>
      <p:sp>
        <p:nvSpPr>
          <p:cNvPr id="9" name="TextBox 8">
            <a:extLst>
              <a:ext uri="{FF2B5EF4-FFF2-40B4-BE49-F238E27FC236}">
                <a16:creationId xmlns:a16="http://schemas.microsoft.com/office/drawing/2014/main" id="{0ABD8369-5E60-E6C0-FA1C-1A996B9AAEA4}"/>
              </a:ext>
            </a:extLst>
          </p:cNvPr>
          <p:cNvSpPr txBox="1"/>
          <p:nvPr/>
        </p:nvSpPr>
        <p:spPr>
          <a:xfrm>
            <a:off x="6406896" y="6550223"/>
            <a:ext cx="2696697" cy="307777"/>
          </a:xfrm>
          <a:prstGeom prst="rect">
            <a:avLst/>
          </a:prstGeom>
          <a:noFill/>
        </p:spPr>
        <p:txBody>
          <a:bodyPr wrap="square" rtlCol="0">
            <a:spAutoFit/>
          </a:bodyPr>
          <a:lstStyle/>
          <a:p>
            <a:r>
              <a:rPr lang="en-GB" sz="1400" i="1" dirty="0"/>
              <a:t>Dungeon map</a:t>
            </a:r>
          </a:p>
        </p:txBody>
      </p:sp>
      <p:pic>
        <p:nvPicPr>
          <p:cNvPr id="5" name="Picture 4" descr="A map of a school&#10;&#10;AI-generated content may be incorrect.">
            <a:extLst>
              <a:ext uri="{FF2B5EF4-FFF2-40B4-BE49-F238E27FC236}">
                <a16:creationId xmlns:a16="http://schemas.microsoft.com/office/drawing/2014/main" id="{4141F607-05F1-D31B-F87B-24F86C976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896" y="3343585"/>
            <a:ext cx="4767902" cy="3178601"/>
          </a:xfrm>
          <a:prstGeom prst="rect">
            <a:avLst/>
          </a:prstGeom>
        </p:spPr>
      </p:pic>
      <p:pic>
        <p:nvPicPr>
          <p:cNvPr id="10" name="Picture 9" descr="A diagram of a path&#10;&#10;AI-generated content may be incorrect.">
            <a:extLst>
              <a:ext uri="{FF2B5EF4-FFF2-40B4-BE49-F238E27FC236}">
                <a16:creationId xmlns:a16="http://schemas.microsoft.com/office/drawing/2014/main" id="{9FBAB527-2BDE-1135-345D-11065C7D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331" y="3343585"/>
            <a:ext cx="4275926" cy="3184313"/>
          </a:xfrm>
          <a:prstGeom prst="rect">
            <a:avLst/>
          </a:prstGeom>
        </p:spPr>
      </p:pic>
    </p:spTree>
    <p:extLst>
      <p:ext uri="{BB962C8B-B14F-4D97-AF65-F5344CB8AC3E}">
        <p14:creationId xmlns:p14="http://schemas.microsoft.com/office/powerpoint/2010/main" val="236666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BC322-5233-9C46-0D57-890FFBC4F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A6831-C002-1FAE-2073-B968E9A12DB2}"/>
              </a:ext>
            </a:extLst>
          </p:cNvPr>
          <p:cNvSpPr>
            <a:spLocks noGrp="1"/>
          </p:cNvSpPr>
          <p:nvPr>
            <p:ph type="title"/>
          </p:nvPr>
        </p:nvSpPr>
        <p:spPr/>
        <p:txBody>
          <a:bodyPr/>
          <a:lstStyle/>
          <a:p>
            <a:r>
              <a:rPr lang="en-GB" dirty="0"/>
              <a:t>First planning</a:t>
            </a:r>
            <a:br>
              <a:rPr lang="en-GB" dirty="0"/>
            </a:br>
            <a:r>
              <a:rPr lang="en-GB" dirty="0"/>
              <a:t>battle wireframe</a:t>
            </a:r>
          </a:p>
        </p:txBody>
      </p:sp>
      <p:sp>
        <p:nvSpPr>
          <p:cNvPr id="3" name="Content Placeholder 2">
            <a:extLst>
              <a:ext uri="{FF2B5EF4-FFF2-40B4-BE49-F238E27FC236}">
                <a16:creationId xmlns:a16="http://schemas.microsoft.com/office/drawing/2014/main" id="{4C168B62-0480-2AE0-1F9C-28402587F5AE}"/>
              </a:ext>
            </a:extLst>
          </p:cNvPr>
          <p:cNvSpPr>
            <a:spLocks noGrp="1"/>
          </p:cNvSpPr>
          <p:nvPr>
            <p:ph idx="1"/>
          </p:nvPr>
        </p:nvSpPr>
        <p:spPr>
          <a:xfrm>
            <a:off x="0" y="1926267"/>
            <a:ext cx="12192000" cy="405453"/>
          </a:xfrm>
        </p:spPr>
        <p:txBody>
          <a:bodyPr>
            <a:normAutofit fontScale="70000" lnSpcReduction="20000"/>
          </a:bodyPr>
          <a:lstStyle/>
          <a:p>
            <a:r>
              <a:rPr lang="en-GB" dirty="0"/>
              <a:t>A wireframe for the UI of the battle system, when that was still being developed and planned to be in the project</a:t>
            </a:r>
          </a:p>
        </p:txBody>
      </p:sp>
      <p:pic>
        <p:nvPicPr>
          <p:cNvPr id="6" name="Picture 5" descr="A person standing in front of a white background&#10;&#10;AI-generated content may be incorrect.">
            <a:extLst>
              <a:ext uri="{FF2B5EF4-FFF2-40B4-BE49-F238E27FC236}">
                <a16:creationId xmlns:a16="http://schemas.microsoft.com/office/drawing/2014/main" id="{DBC06B09-5C6B-5409-B8F6-D9851511B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480" y="2221992"/>
            <a:ext cx="8341040" cy="4636008"/>
          </a:xfrm>
          <a:prstGeom prst="rect">
            <a:avLst/>
          </a:prstGeom>
        </p:spPr>
      </p:pic>
    </p:spTree>
    <p:extLst>
      <p:ext uri="{BB962C8B-B14F-4D97-AF65-F5344CB8AC3E}">
        <p14:creationId xmlns:p14="http://schemas.microsoft.com/office/powerpoint/2010/main" val="298582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3AE4-EF3E-B93E-90C3-073ECCD30A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098B2-5A32-0208-B8F8-82102FDD3CE4}"/>
              </a:ext>
            </a:extLst>
          </p:cNvPr>
          <p:cNvSpPr>
            <a:spLocks noGrp="1"/>
          </p:cNvSpPr>
          <p:nvPr>
            <p:ph type="title"/>
          </p:nvPr>
        </p:nvSpPr>
        <p:spPr/>
        <p:txBody>
          <a:bodyPr/>
          <a:lstStyle/>
          <a:p>
            <a:r>
              <a:rPr lang="en-GB" dirty="0"/>
              <a:t> beginning development</a:t>
            </a:r>
            <a:br>
              <a:rPr lang="en-GB" dirty="0"/>
            </a:br>
            <a:r>
              <a:rPr lang="en-GB" dirty="0"/>
              <a:t>followers</a:t>
            </a:r>
          </a:p>
        </p:txBody>
      </p:sp>
      <p:sp>
        <p:nvSpPr>
          <p:cNvPr id="3" name="Content Placeholder 2">
            <a:extLst>
              <a:ext uri="{FF2B5EF4-FFF2-40B4-BE49-F238E27FC236}">
                <a16:creationId xmlns:a16="http://schemas.microsoft.com/office/drawing/2014/main" id="{695D391C-F2E7-FDB7-289C-BE45D43572CD}"/>
              </a:ext>
            </a:extLst>
          </p:cNvPr>
          <p:cNvSpPr>
            <a:spLocks noGrp="1"/>
          </p:cNvSpPr>
          <p:nvPr>
            <p:ph idx="1"/>
          </p:nvPr>
        </p:nvSpPr>
        <p:spPr>
          <a:xfrm>
            <a:off x="0" y="1928450"/>
            <a:ext cx="12192000" cy="1403448"/>
          </a:xfrm>
        </p:spPr>
        <p:txBody>
          <a:bodyPr>
            <a:normAutofit fontScale="47500" lnSpcReduction="20000"/>
          </a:bodyPr>
          <a:lstStyle/>
          <a:p>
            <a:r>
              <a:rPr lang="en-GB" dirty="0"/>
              <a:t>This is done without using </a:t>
            </a:r>
            <a:r>
              <a:rPr lang="en-GB" dirty="0" err="1"/>
              <a:t>Unreal’s</a:t>
            </a:r>
            <a:r>
              <a:rPr lang="en-GB" dirty="0"/>
              <a:t> AI system</a:t>
            </a:r>
          </a:p>
          <a:p>
            <a:r>
              <a:rPr lang="en-GB" dirty="0"/>
              <a:t>Apply a simple ‘move to’ node to the 3 Follower actors. The player character has 3 invisible targets behind them, which orient to always be positioned in the triangle formation behind them</a:t>
            </a:r>
          </a:p>
          <a:p>
            <a:r>
              <a:rPr lang="en-GB" dirty="0"/>
              <a:t>This gives the effect of the 3 followers always arranging themselves in that formation</a:t>
            </a:r>
          </a:p>
          <a:p>
            <a:r>
              <a:rPr lang="en-GB" dirty="0"/>
              <a:t>Avoids the followers bumping into / overlapping with each other or the player character</a:t>
            </a:r>
          </a:p>
          <a:p>
            <a:r>
              <a:rPr lang="en-GB" dirty="0"/>
              <a:t>Although, the followers do not have collision with each other or the player, to allow smooth movement and following</a:t>
            </a:r>
          </a:p>
          <a:p>
            <a:r>
              <a:rPr lang="en-GB" dirty="0"/>
              <a:t>Based on the following seen in dungeons in Persona 3 Reload (example below). Progress update at the time shown in video beside that (bottom right):</a:t>
            </a:r>
          </a:p>
          <a:p>
            <a:pPr lvl="1"/>
            <a:endParaRPr lang="en-GB" dirty="0"/>
          </a:p>
        </p:txBody>
      </p:sp>
      <p:pic>
        <p:nvPicPr>
          <p:cNvPr id="12" name="Online Media 11" title="Persona 3 -Reload-  Exploring Tartarus [Gameplay]">
            <a:hlinkClick r:id="" action="ppaction://media"/>
            <a:extLst>
              <a:ext uri="{FF2B5EF4-FFF2-40B4-BE49-F238E27FC236}">
                <a16:creationId xmlns:a16="http://schemas.microsoft.com/office/drawing/2014/main" id="{22805D8B-183A-4180-E5F1-CCDCD68AB445}"/>
              </a:ext>
            </a:extLst>
          </p:cNvPr>
          <p:cNvPicPr>
            <a:picLocks noRot="1" noChangeAspect="1"/>
          </p:cNvPicPr>
          <p:nvPr>
            <a:videoFile r:link="rId1"/>
          </p:nvPr>
        </p:nvPicPr>
        <p:blipFill>
          <a:blip r:embed="rId4"/>
          <a:stretch>
            <a:fillRect/>
          </a:stretch>
        </p:blipFill>
        <p:spPr>
          <a:xfrm>
            <a:off x="0" y="3429000"/>
            <a:ext cx="5699856" cy="3220426"/>
          </a:xfrm>
          <a:prstGeom prst="rect">
            <a:avLst/>
          </a:prstGeom>
        </p:spPr>
      </p:pic>
      <p:pic>
        <p:nvPicPr>
          <p:cNvPr id="17" name="Online Media 16" title="FYP progress followers">
            <a:hlinkClick r:id="" action="ppaction://media"/>
            <a:extLst>
              <a:ext uri="{FF2B5EF4-FFF2-40B4-BE49-F238E27FC236}">
                <a16:creationId xmlns:a16="http://schemas.microsoft.com/office/drawing/2014/main" id="{01B082B2-FBE3-E23E-2A84-65EE9C9C4CF5}"/>
              </a:ext>
            </a:extLst>
          </p:cNvPr>
          <p:cNvPicPr>
            <a:picLocks noRot="1" noChangeAspect="1"/>
          </p:cNvPicPr>
          <p:nvPr>
            <a:videoFile r:link="rId2"/>
          </p:nvPr>
        </p:nvPicPr>
        <p:blipFill>
          <a:blip r:embed="rId5"/>
          <a:stretch>
            <a:fillRect/>
          </a:stretch>
        </p:blipFill>
        <p:spPr>
          <a:xfrm>
            <a:off x="5788152" y="3255065"/>
            <a:ext cx="6376861" cy="3602935"/>
          </a:xfrm>
          <a:prstGeom prst="rect">
            <a:avLst/>
          </a:prstGeom>
        </p:spPr>
      </p:pic>
    </p:spTree>
    <p:extLst>
      <p:ext uri="{BB962C8B-B14F-4D97-AF65-F5344CB8AC3E}">
        <p14:creationId xmlns:p14="http://schemas.microsoft.com/office/powerpoint/2010/main" val="248552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7"/>
                </p:tgtEl>
              </p:cMediaNode>
            </p:video>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927DA549ED5342AEB9E56C482C796C" ma:contentTypeVersion="15" ma:contentTypeDescription="Create a new document." ma:contentTypeScope="" ma:versionID="45b1f236d53f8e917dfc296ca4e93a59">
  <xsd:schema xmlns:xsd="http://www.w3.org/2001/XMLSchema" xmlns:xs="http://www.w3.org/2001/XMLSchema" xmlns:p="http://schemas.microsoft.com/office/2006/metadata/properties" xmlns:ns3="ba324ea7-45cd-4b1e-b5d5-de39267e14e9" xmlns:ns4="8345cd34-2400-4161-b893-8a75f3b7be08" targetNamespace="http://schemas.microsoft.com/office/2006/metadata/properties" ma:root="true" ma:fieldsID="2e7fc2c14daa8b2b898e01725212df46" ns3:_="" ns4:_="">
    <xsd:import namespace="ba324ea7-45cd-4b1e-b5d5-de39267e14e9"/>
    <xsd:import namespace="8345cd34-2400-4161-b893-8a75f3b7be0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CR" minOccurs="0"/>
                <xsd:element ref="ns3:MediaServiceObjectDetectorVersions" minOccurs="0"/>
                <xsd:element ref="ns3:MediaServiceSearchProperties" minOccurs="0"/>
                <xsd:element ref="ns3:MediaServiceDateTaken"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324ea7-45cd-4b1e-b5d5-de39267e14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45cd34-2400-4161-b893-8a75f3b7be0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a324ea7-45cd-4b1e-b5d5-de39267e14e9" xsi:nil="true"/>
  </documentManagement>
</p:properties>
</file>

<file path=customXml/itemProps1.xml><?xml version="1.0" encoding="utf-8"?>
<ds:datastoreItem xmlns:ds="http://schemas.openxmlformats.org/officeDocument/2006/customXml" ds:itemID="{A918E68D-B207-49C3-8C09-2008A9A5614D}">
  <ds:schemaRefs>
    <ds:schemaRef ds:uri="http://schemas.microsoft.com/sharepoint/v3/contenttype/forms"/>
  </ds:schemaRefs>
</ds:datastoreItem>
</file>

<file path=customXml/itemProps2.xml><?xml version="1.0" encoding="utf-8"?>
<ds:datastoreItem xmlns:ds="http://schemas.openxmlformats.org/officeDocument/2006/customXml" ds:itemID="{1472E525-B2E7-4152-B610-026930E2BE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324ea7-45cd-4b1e-b5d5-de39267e14e9"/>
    <ds:schemaRef ds:uri="8345cd34-2400-4161-b893-8a75f3b7b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1F8840-B459-48BC-B5FC-13FD371C9FF0}">
  <ds:schemaRefs>
    <ds:schemaRef ds:uri="http://purl.org/dc/terms/"/>
    <ds:schemaRef ds:uri="8345cd34-2400-4161-b893-8a75f3b7be08"/>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ba324ea7-45cd-4b1e-b5d5-de39267e14e9"/>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311</TotalTime>
  <Words>3298</Words>
  <Application>Microsoft Office PowerPoint</Application>
  <PresentationFormat>Widescreen</PresentationFormat>
  <Paragraphs>200</Paragraphs>
  <Slides>29</Slides>
  <Notes>0</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Century Gothic</vt:lpstr>
      <vt:lpstr>Vapor Trail</vt:lpstr>
      <vt:lpstr>Fyp development slide deck stay strong a narrative game experience</vt:lpstr>
      <vt:lpstr>The initial Project problem</vt:lpstr>
      <vt:lpstr>The pivoted Project problem</vt:lpstr>
      <vt:lpstr>Initial gantt chart</vt:lpstr>
      <vt:lpstr>ideation</vt:lpstr>
      <vt:lpstr>research</vt:lpstr>
      <vt:lpstr>First planning diagrams and map</vt:lpstr>
      <vt:lpstr>First planning battle wireframe</vt:lpstr>
      <vt:lpstr> beginning development followers</vt:lpstr>
      <vt:lpstr> battle system</vt:lpstr>
      <vt:lpstr>Battle system progress notes</vt:lpstr>
      <vt:lpstr>Dialogue system</vt:lpstr>
      <vt:lpstr>Bonds menu</vt:lpstr>
      <vt:lpstr>Camp transport</vt:lpstr>
      <vt:lpstr>Level blockout</vt:lpstr>
      <vt:lpstr>Midpoint progress review</vt:lpstr>
      <vt:lpstr>Midpoint-adjusted gantt chart</vt:lpstr>
      <vt:lpstr>Level mesh out</vt:lpstr>
      <vt:lpstr>Level design elements</vt:lpstr>
      <vt:lpstr>The pivot of the project problem</vt:lpstr>
      <vt:lpstr>Memory dialogue cutscene</vt:lpstr>
      <vt:lpstr>Narrative planning</vt:lpstr>
      <vt:lpstr>Spotlight moments</vt:lpstr>
      <vt:lpstr>Hospital sequence ending &amp; credits</vt:lpstr>
      <vt:lpstr>Showcase playthrough</vt:lpstr>
      <vt:lpstr>List of cut content</vt:lpstr>
      <vt:lpstr>Testing feedback</vt:lpstr>
      <vt:lpstr>Testing feedback</vt:lpstr>
      <vt:lpstr>Critical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Joey Wild</dc:creator>
  <cp:lastModifiedBy>Joey Wild</cp:lastModifiedBy>
  <cp:revision>2</cp:revision>
  <dcterms:created xsi:type="dcterms:W3CDTF">2025-03-04T13:51:10Z</dcterms:created>
  <dcterms:modified xsi:type="dcterms:W3CDTF">2025-03-04T19:04:51Z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0x01010078927DA549ED5342AEB9E56C482C796C</vt:lpwstr>
  </property>
</Properties>
</file>